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handoutMasterIdLst>
    <p:handoutMasterId r:id="rId16"/>
  </p:handoutMasterIdLst>
  <p:sldIdLst>
    <p:sldId id="287" r:id="rId2"/>
    <p:sldId id="323" r:id="rId3"/>
    <p:sldId id="266" r:id="rId4"/>
    <p:sldId id="326" r:id="rId5"/>
    <p:sldId id="310" r:id="rId6"/>
    <p:sldId id="318" r:id="rId7"/>
    <p:sldId id="317" r:id="rId8"/>
    <p:sldId id="321" r:id="rId9"/>
    <p:sldId id="327" r:id="rId10"/>
    <p:sldId id="322" r:id="rId11"/>
    <p:sldId id="325" r:id="rId12"/>
    <p:sldId id="320" r:id="rId13"/>
    <p:sldId id="279" r:id="rId14"/>
  </p:sldIdLst>
  <p:sldSz cx="9144000" cy="6858000" type="screen4x3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E7E7"/>
    <a:srgbClr val="F1F3F3"/>
    <a:srgbClr val="C2BCB8"/>
    <a:srgbClr val="978175"/>
    <a:srgbClr val="BC1600"/>
    <a:srgbClr val="DE1A00"/>
    <a:srgbClr val="D61900"/>
    <a:srgbClr val="8390AB"/>
    <a:srgbClr val="687898"/>
    <a:srgbClr val="AE9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872" autoAdjust="0"/>
  </p:normalViewPr>
  <p:slideViewPr>
    <p:cSldViewPr>
      <p:cViewPr varScale="1">
        <p:scale>
          <a:sx n="109" d="100"/>
          <a:sy n="109" d="100"/>
        </p:scale>
        <p:origin x="7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4E912-E438-4FC3-AEE1-2C6E1D26178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AC721B-7331-4CBE-A397-052B0A62D4B3}">
      <dgm:prSet phldrT="[Текст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>
          <a:noFill/>
        </a:ln>
      </dgm:spPr>
      <dgm:t>
        <a:bodyPr/>
        <a:lstStyle/>
        <a:p>
          <a:pPr>
            <a:lnSpc>
              <a:spcPct val="120000"/>
            </a:lnSpc>
            <a:buClrTx/>
            <a:buFontTx/>
            <a:buNone/>
          </a:pPr>
          <a:r>
            <a:rPr lang="ru-RU" altLang="ru-RU" sz="1800" b="1" dirty="0">
              <a:solidFill>
                <a:schemeClr val="tx1"/>
              </a:solidFill>
              <a:latin typeface="Monotype Corsiva" panose="03010101010201010101" pitchFamily="66" charset="0"/>
            </a:rPr>
            <a:t>Региональный  государственный контроль (надзор) </a:t>
          </a:r>
          <a:endParaRPr lang="ru-RU" sz="1800" dirty="0"/>
        </a:p>
      </dgm:t>
    </dgm:pt>
    <dgm:pt modelId="{2CE2E4BD-97A3-4B68-8C64-793FC66DB21E}" type="parTrans" cxnId="{03BABF9D-87B9-4AA4-BB55-2E9696D06F04}">
      <dgm:prSet/>
      <dgm:spPr/>
      <dgm:t>
        <a:bodyPr/>
        <a:lstStyle/>
        <a:p>
          <a:endParaRPr lang="ru-RU"/>
        </a:p>
      </dgm:t>
    </dgm:pt>
    <dgm:pt modelId="{57247082-E7BE-4588-AA02-6A764FF5D537}" type="sibTrans" cxnId="{03BABF9D-87B9-4AA4-BB55-2E9696D06F04}">
      <dgm:prSet/>
      <dgm:spPr/>
      <dgm:t>
        <a:bodyPr/>
        <a:lstStyle/>
        <a:p>
          <a:endParaRPr lang="ru-RU"/>
        </a:p>
      </dgm:t>
    </dgm:pt>
    <dgm:pt modelId="{CE5B5692-D2A6-4E30-A7A9-2B78E2B03CA2}">
      <dgm:prSet phldrT="[Текст]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ru-RU" altLang="ru-RU" b="1" dirty="0">
              <a:solidFill>
                <a:schemeClr val="tx1"/>
              </a:solidFill>
              <a:latin typeface="Monotype Corsiva" pitchFamily="66" charset="0"/>
            </a:rPr>
            <a:t>государственный контроль (надзор) за соблюдением обязательных требований к розничной продаже алкогольной продукции</a:t>
          </a:r>
          <a:endParaRPr lang="ru-RU" dirty="0">
            <a:solidFill>
              <a:schemeClr val="tx1"/>
            </a:solidFill>
          </a:endParaRPr>
        </a:p>
      </dgm:t>
    </dgm:pt>
    <dgm:pt modelId="{EED39901-CD46-416C-B393-180827B46DD4}" type="parTrans" cxnId="{62A71693-3801-47CB-A201-E6187512ED26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prstClr val="white"/>
            </a:solidFill>
            <a:latin typeface="Times New Roman"/>
            <a:ea typeface="+mn-ea"/>
            <a:cs typeface="+mn-cs"/>
          </a:endParaRPr>
        </a:p>
      </dgm:t>
    </dgm:pt>
    <dgm:pt modelId="{447387BA-94FC-473A-A5DC-EC9DC8C637BF}" type="sibTrans" cxnId="{62A71693-3801-47CB-A201-E6187512ED26}">
      <dgm:prSet/>
      <dgm:spPr/>
      <dgm:t>
        <a:bodyPr/>
        <a:lstStyle/>
        <a:p>
          <a:endParaRPr lang="ru-RU"/>
        </a:p>
      </dgm:t>
    </dgm:pt>
    <dgm:pt modelId="{EBE2F448-CEF0-477B-95B1-329791FA7003}">
      <dgm:prSet phldrT="[Текст]"/>
      <dgm:spPr>
        <a:gradFill flip="none" rotWithShape="1">
          <a:gsLst>
            <a:gs pos="0">
              <a:srgbClr val="808DA9">
                <a:lumMod val="0"/>
                <a:lumOff val="100000"/>
              </a:srgbClr>
            </a:gs>
            <a:gs pos="35000">
              <a:srgbClr val="808DA9">
                <a:lumMod val="0"/>
                <a:lumOff val="100000"/>
              </a:srgbClr>
            </a:gs>
            <a:gs pos="100000">
              <a:srgbClr val="808DA9">
                <a:lumMod val="100000"/>
              </a:srgbClr>
            </a:gs>
          </a:gsLst>
          <a:path path="shape">
            <a:fillToRect l="50000" t="50000" r="50000" b="50000"/>
          </a:path>
          <a:tileRect/>
        </a:gradFill>
        <a:ln w="22225" cap="flat" cmpd="sng" algn="ctr">
          <a:noFill/>
          <a:prstDash val="solid"/>
        </a:ln>
        <a:effectLst/>
      </dgm:spPr>
      <dgm:t>
        <a:bodyPr spcFirstLastPara="0" vert="horz" wrap="square" lIns="16510" tIns="16510" rIns="16510" bIns="16510" numCol="1" spcCol="1270" anchor="ctr" anchorCtr="0"/>
        <a:lstStyle/>
        <a:p>
          <a:r>
            <a:rPr lang="ru-RU" altLang="ru-RU" b="1" dirty="0">
              <a:solidFill>
                <a:schemeClr val="tx1"/>
              </a:solidFill>
              <a:latin typeface="Monotype Corsiva" pitchFamily="66" charset="0"/>
            </a:rPr>
            <a:t>лицензионный контроль </a:t>
          </a:r>
          <a:endParaRPr lang="ru-RU" dirty="0">
            <a:solidFill>
              <a:schemeClr val="tx1"/>
            </a:solidFill>
          </a:endParaRPr>
        </a:p>
      </dgm:t>
    </dgm:pt>
    <dgm:pt modelId="{536D9BDA-0D1B-467C-A9CB-EF1AFC1A01EF}" type="parTrans" cxnId="{3C5FF4CD-C379-4255-921A-50CDDC5BB856}">
      <dgm:prSet custT="1"/>
      <dgm:spPr>
        <a:solidFill>
          <a:srgbClr val="808DA9">
            <a:lumMod val="60000"/>
            <a:lumOff val="40000"/>
          </a:srgbClr>
        </a:solidFill>
        <a:ln>
          <a:solidFill>
            <a:srgbClr val="808DA9">
              <a:lumMod val="75000"/>
            </a:srgbClr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prstClr val="white"/>
            </a:solidFill>
            <a:latin typeface="Times New Roman"/>
            <a:ea typeface="+mn-ea"/>
            <a:cs typeface="+mn-cs"/>
          </a:endParaRPr>
        </a:p>
      </dgm:t>
    </dgm:pt>
    <dgm:pt modelId="{003199A4-2F04-4287-B860-94D080A13684}" type="sibTrans" cxnId="{3C5FF4CD-C379-4255-921A-50CDDC5BB856}">
      <dgm:prSet/>
      <dgm:spPr/>
      <dgm:t>
        <a:bodyPr/>
        <a:lstStyle/>
        <a:p>
          <a:endParaRPr lang="ru-RU"/>
        </a:p>
      </dgm:t>
    </dgm:pt>
    <dgm:pt modelId="{33363858-4A67-46EF-886C-4D7BAF245784}">
      <dgm:prSet phldrT="[Текст]" custT="1"/>
      <dgm:spPr>
        <a:gradFill flip="none" rotWithShape="1">
          <a:gsLst>
            <a:gs pos="0">
              <a:srgbClr val="808DA9">
                <a:lumMod val="0"/>
                <a:lumOff val="100000"/>
              </a:srgbClr>
            </a:gs>
            <a:gs pos="35000">
              <a:srgbClr val="808DA9">
                <a:lumMod val="0"/>
                <a:lumOff val="100000"/>
              </a:srgbClr>
            </a:gs>
            <a:gs pos="100000">
              <a:srgbClr val="808DA9">
                <a:lumMod val="100000"/>
              </a:srgbClr>
            </a:gs>
          </a:gsLst>
          <a:path path="shape">
            <a:fillToRect l="50000" t="50000" r="50000" b="50000"/>
          </a:path>
          <a:tileRect/>
        </a:gradFill>
        <a:ln w="22225" cap="flat" cmpd="sng" algn="ctr">
          <a:noFill/>
          <a:prstDash val="solid"/>
        </a:ln>
        <a:effectLst/>
      </dgm:spPr>
      <dgm:t>
        <a:bodyPr spcFirstLastPara="0" vert="horz" wrap="square" lIns="16510" tIns="16510" rIns="16510" bIns="16510" numCol="1" spcCol="1270" anchor="ctr" anchorCtr="0"/>
        <a:lstStyle/>
        <a:p>
          <a:r>
            <a:rPr lang="ru-RU" altLang="ru-RU" sz="1300" b="1" kern="1200" dirty="0">
              <a:solidFill>
                <a:schemeClr val="tx1"/>
              </a:solidFill>
              <a:latin typeface="Monotype Corsiva" pitchFamily="66" charset="0"/>
            </a:rPr>
            <a:t>государственный контроль за предоставлением деклараций об </a:t>
          </a:r>
          <a:r>
            <a:rPr lang="ru-RU" altLang="ru-RU" sz="1300" b="1" kern="12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объеме</a:t>
          </a:r>
          <a:r>
            <a:rPr lang="ru-RU" altLang="ru-RU" sz="1300" b="1" kern="1200" dirty="0">
              <a:solidFill>
                <a:schemeClr val="tx1"/>
              </a:solidFill>
              <a:latin typeface="Monotype Corsiva" pitchFamily="66" charset="0"/>
            </a:rPr>
            <a:t> розничной продажи алкогольной продукции</a:t>
          </a:r>
          <a:endParaRPr lang="ru-RU" sz="1300" kern="1200" dirty="0">
            <a:solidFill>
              <a:schemeClr val="tx1"/>
            </a:solidFill>
          </a:endParaRPr>
        </a:p>
      </dgm:t>
    </dgm:pt>
    <dgm:pt modelId="{C7E49387-0DA4-453C-9E67-639746018F3B}" type="parTrans" cxnId="{01C82AE0-D101-4DFF-AEBA-F41DF72AFE3E}">
      <dgm:prSet custT="1"/>
      <dgm:spPr>
        <a:solidFill>
          <a:srgbClr val="808DA9">
            <a:lumMod val="60000"/>
            <a:lumOff val="40000"/>
          </a:srgbClr>
        </a:solidFill>
        <a:ln>
          <a:solidFill>
            <a:srgbClr val="808DA9">
              <a:lumMod val="75000"/>
            </a:srgbClr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prstClr val="white"/>
            </a:solidFill>
            <a:latin typeface="Times New Roman"/>
            <a:ea typeface="+mn-ea"/>
            <a:cs typeface="+mn-cs"/>
          </a:endParaRPr>
        </a:p>
      </dgm:t>
    </dgm:pt>
    <dgm:pt modelId="{85CD7C55-3DCF-427B-B2A9-F5CC2712FF92}" type="sibTrans" cxnId="{01C82AE0-D101-4DFF-AEBA-F41DF72AFE3E}">
      <dgm:prSet/>
      <dgm:spPr/>
      <dgm:t>
        <a:bodyPr/>
        <a:lstStyle/>
        <a:p>
          <a:endParaRPr lang="ru-RU"/>
        </a:p>
      </dgm:t>
    </dgm:pt>
    <dgm:pt modelId="{D283C7F3-C880-44E5-AB5F-E9FFF8695B31}" type="pres">
      <dgm:prSet presAssocID="{85C4E912-E438-4FC3-AEE1-2C6E1D26178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D5221A-6666-407F-83BF-374512488C6A}" type="pres">
      <dgm:prSet presAssocID="{25AC721B-7331-4CBE-A397-052B0A62D4B3}" presName="centerShape" presStyleLbl="node0" presStyleIdx="0" presStyleCnt="1" custScaleX="274406" custScaleY="129527" custLinFactNeighborX="-5553" custLinFactNeighborY="-44457"/>
      <dgm:spPr/>
    </dgm:pt>
    <dgm:pt modelId="{FE07F7BA-FA46-4FC7-B1B9-550B42F2D3F4}" type="pres">
      <dgm:prSet presAssocID="{EED39901-CD46-416C-B393-180827B46DD4}" presName="parTrans" presStyleLbl="sibTrans2D1" presStyleIdx="0" presStyleCnt="3"/>
      <dgm:spPr>
        <a:xfrm rot="250311">
          <a:off x="2828633" y="985826"/>
          <a:ext cx="696410" cy="390074"/>
        </a:xfrm>
        <a:prstGeom prst="rightArrow">
          <a:avLst>
            <a:gd name="adj1" fmla="val 60000"/>
            <a:gd name="adj2" fmla="val 50000"/>
          </a:avLst>
        </a:prstGeom>
      </dgm:spPr>
    </dgm:pt>
    <dgm:pt modelId="{DE7C299B-1B29-4A19-A1DF-2FBDC528A048}" type="pres">
      <dgm:prSet presAssocID="{EED39901-CD46-416C-B393-180827B46DD4}" presName="connectorText" presStyleLbl="sibTrans2D1" presStyleIdx="0" presStyleCnt="3"/>
      <dgm:spPr/>
    </dgm:pt>
    <dgm:pt modelId="{AE829310-9B21-4EEA-8698-B7077C29FCB0}" type="pres">
      <dgm:prSet presAssocID="{CE5B5692-D2A6-4E30-A7A9-2B78E2B03CA2}" presName="node" presStyleLbl="node1" presStyleIdx="0" presStyleCnt="3" custScaleX="179644" custScaleY="109680" custRadScaleRad="141272" custRadScaleInc="146918">
        <dgm:presLayoutVars>
          <dgm:bulletEnabled val="1"/>
        </dgm:presLayoutVars>
      </dgm:prSet>
      <dgm:spPr/>
    </dgm:pt>
    <dgm:pt modelId="{3EF24596-073C-4C44-A6A8-1A69DEB4285C}" type="pres">
      <dgm:prSet presAssocID="{536D9BDA-0D1B-467C-A9CB-EF1AFC1A01EF}" presName="parTrans" presStyleLbl="sibTrans2D1" presStyleIdx="1" presStyleCnt="3"/>
      <dgm:spPr>
        <a:xfrm rot="1882730">
          <a:off x="2680564" y="2016627"/>
          <a:ext cx="1499985" cy="389932"/>
        </a:xfrm>
        <a:prstGeom prst="rightArrow">
          <a:avLst>
            <a:gd name="adj1" fmla="val 60000"/>
            <a:gd name="adj2" fmla="val 50000"/>
          </a:avLst>
        </a:prstGeom>
      </dgm:spPr>
    </dgm:pt>
    <dgm:pt modelId="{C338D049-E6A0-4540-9663-A6942431BC6B}" type="pres">
      <dgm:prSet presAssocID="{536D9BDA-0D1B-467C-A9CB-EF1AFC1A01EF}" presName="connectorText" presStyleLbl="sibTrans2D1" presStyleIdx="1" presStyleCnt="3"/>
      <dgm:spPr/>
    </dgm:pt>
    <dgm:pt modelId="{B7CF0DC5-52C0-4A84-A3B6-DF75761648ED}" type="pres">
      <dgm:prSet presAssocID="{EBE2F448-CEF0-477B-95B1-329791FA7003}" presName="node" presStyleLbl="node1" presStyleIdx="1" presStyleCnt="3" custScaleX="141909" custRadScaleRad="52393" custRadScaleInc="118782">
        <dgm:presLayoutVars>
          <dgm:bulletEnabled val="1"/>
        </dgm:presLayoutVars>
      </dgm:prSet>
      <dgm:spPr>
        <a:xfrm>
          <a:off x="4570080" y="2626962"/>
          <a:ext cx="1433576" cy="1433576"/>
        </a:xfrm>
        <a:prstGeom prst="ellipse">
          <a:avLst/>
        </a:prstGeom>
      </dgm:spPr>
    </dgm:pt>
    <dgm:pt modelId="{8E280954-5CCA-4D11-8EC2-E2FB358B382E}" type="pres">
      <dgm:prSet presAssocID="{C7E49387-0DA4-453C-9E67-639746018F3B}" presName="parTrans" presStyleLbl="sibTrans2D1" presStyleIdx="2" presStyleCnt="3"/>
      <dgm:spPr>
        <a:xfrm rot="4206617">
          <a:off x="1562877" y="1929204"/>
          <a:ext cx="498388" cy="389932"/>
        </a:xfrm>
        <a:prstGeom prst="rightArrow">
          <a:avLst>
            <a:gd name="adj1" fmla="val 60000"/>
            <a:gd name="adj2" fmla="val 50000"/>
          </a:avLst>
        </a:prstGeom>
      </dgm:spPr>
    </dgm:pt>
    <dgm:pt modelId="{53DCB671-2844-4C55-99B3-809EE544BEBE}" type="pres">
      <dgm:prSet presAssocID="{C7E49387-0DA4-453C-9E67-639746018F3B}" presName="connectorText" presStyleLbl="sibTrans2D1" presStyleIdx="2" presStyleCnt="3"/>
      <dgm:spPr/>
    </dgm:pt>
    <dgm:pt modelId="{3FAEBC45-2C44-4E92-965A-7418DE84372F}" type="pres">
      <dgm:prSet presAssocID="{33363858-4A67-46EF-886C-4D7BAF245784}" presName="node" presStyleLbl="node1" presStyleIdx="2" presStyleCnt="3" custScaleX="187577" custScaleY="110188" custRadScaleRad="158480" custRadScaleInc="53852">
        <dgm:presLayoutVars>
          <dgm:bulletEnabled val="1"/>
        </dgm:presLayoutVars>
      </dgm:prSet>
      <dgm:spPr>
        <a:xfrm>
          <a:off x="1159143" y="2553935"/>
          <a:ext cx="2188325" cy="1579629"/>
        </a:xfrm>
        <a:prstGeom prst="ellipse">
          <a:avLst/>
        </a:prstGeom>
      </dgm:spPr>
    </dgm:pt>
  </dgm:ptLst>
  <dgm:cxnLst>
    <dgm:cxn modelId="{FADB390C-B12E-4002-BCCE-91FD25F3A511}" type="presOf" srcId="{EED39901-CD46-416C-B393-180827B46DD4}" destId="{FE07F7BA-FA46-4FC7-B1B9-550B42F2D3F4}" srcOrd="0" destOrd="0" presId="urn:microsoft.com/office/officeart/2005/8/layout/radial5"/>
    <dgm:cxn modelId="{4E552A0D-199E-4478-A538-166685D0D6A6}" type="presOf" srcId="{C7E49387-0DA4-453C-9E67-639746018F3B}" destId="{53DCB671-2844-4C55-99B3-809EE544BEBE}" srcOrd="1" destOrd="0" presId="urn:microsoft.com/office/officeart/2005/8/layout/radial5"/>
    <dgm:cxn modelId="{97522B27-9F50-468D-9F57-283DE48A0C2E}" type="presOf" srcId="{EBE2F448-CEF0-477B-95B1-329791FA7003}" destId="{B7CF0DC5-52C0-4A84-A3B6-DF75761648ED}" srcOrd="0" destOrd="0" presId="urn:microsoft.com/office/officeart/2005/8/layout/radial5"/>
    <dgm:cxn modelId="{7B768847-0C48-4EAA-B3CA-CD0ED90DE26C}" type="presOf" srcId="{33363858-4A67-46EF-886C-4D7BAF245784}" destId="{3FAEBC45-2C44-4E92-965A-7418DE84372F}" srcOrd="0" destOrd="0" presId="urn:microsoft.com/office/officeart/2005/8/layout/radial5"/>
    <dgm:cxn modelId="{F024596A-F7C7-46BC-9949-316498FDA7D4}" type="presOf" srcId="{CE5B5692-D2A6-4E30-A7A9-2B78E2B03CA2}" destId="{AE829310-9B21-4EEA-8698-B7077C29FCB0}" srcOrd="0" destOrd="0" presId="urn:microsoft.com/office/officeart/2005/8/layout/radial5"/>
    <dgm:cxn modelId="{EFF4706F-D089-4271-99C1-15B9F8526CCB}" type="presOf" srcId="{536D9BDA-0D1B-467C-A9CB-EF1AFC1A01EF}" destId="{C338D049-E6A0-4540-9663-A6942431BC6B}" srcOrd="1" destOrd="0" presId="urn:microsoft.com/office/officeart/2005/8/layout/radial5"/>
    <dgm:cxn modelId="{E7196E58-43DC-4EC9-B0F1-DFE55C5BA3F7}" type="presOf" srcId="{EED39901-CD46-416C-B393-180827B46DD4}" destId="{DE7C299B-1B29-4A19-A1DF-2FBDC528A048}" srcOrd="1" destOrd="0" presId="urn:microsoft.com/office/officeart/2005/8/layout/radial5"/>
    <dgm:cxn modelId="{D659EA87-1FFC-4C93-972F-1490F72146B6}" type="presOf" srcId="{25AC721B-7331-4CBE-A397-052B0A62D4B3}" destId="{28D5221A-6666-407F-83BF-374512488C6A}" srcOrd="0" destOrd="0" presId="urn:microsoft.com/office/officeart/2005/8/layout/radial5"/>
    <dgm:cxn modelId="{62A71693-3801-47CB-A201-E6187512ED26}" srcId="{25AC721B-7331-4CBE-A397-052B0A62D4B3}" destId="{CE5B5692-D2A6-4E30-A7A9-2B78E2B03CA2}" srcOrd="0" destOrd="0" parTransId="{EED39901-CD46-416C-B393-180827B46DD4}" sibTransId="{447387BA-94FC-473A-A5DC-EC9DC8C637BF}"/>
    <dgm:cxn modelId="{03BABF9D-87B9-4AA4-BB55-2E9696D06F04}" srcId="{85C4E912-E438-4FC3-AEE1-2C6E1D261783}" destId="{25AC721B-7331-4CBE-A397-052B0A62D4B3}" srcOrd="0" destOrd="0" parTransId="{2CE2E4BD-97A3-4B68-8C64-793FC66DB21E}" sibTransId="{57247082-E7BE-4588-AA02-6A764FF5D537}"/>
    <dgm:cxn modelId="{9B10B9AF-6FF3-46AA-82FF-8935D4D56087}" type="presOf" srcId="{536D9BDA-0D1B-467C-A9CB-EF1AFC1A01EF}" destId="{3EF24596-073C-4C44-A6A8-1A69DEB4285C}" srcOrd="0" destOrd="0" presId="urn:microsoft.com/office/officeart/2005/8/layout/radial5"/>
    <dgm:cxn modelId="{7CB2D3CB-7560-48B6-B519-96EAB6DB3B81}" type="presOf" srcId="{85C4E912-E438-4FC3-AEE1-2C6E1D261783}" destId="{D283C7F3-C880-44E5-AB5F-E9FFF8695B31}" srcOrd="0" destOrd="0" presId="urn:microsoft.com/office/officeart/2005/8/layout/radial5"/>
    <dgm:cxn modelId="{3C5FF4CD-C379-4255-921A-50CDDC5BB856}" srcId="{25AC721B-7331-4CBE-A397-052B0A62D4B3}" destId="{EBE2F448-CEF0-477B-95B1-329791FA7003}" srcOrd="1" destOrd="0" parTransId="{536D9BDA-0D1B-467C-A9CB-EF1AFC1A01EF}" sibTransId="{003199A4-2F04-4287-B860-94D080A13684}"/>
    <dgm:cxn modelId="{01C82AE0-D101-4DFF-AEBA-F41DF72AFE3E}" srcId="{25AC721B-7331-4CBE-A397-052B0A62D4B3}" destId="{33363858-4A67-46EF-886C-4D7BAF245784}" srcOrd="2" destOrd="0" parTransId="{C7E49387-0DA4-453C-9E67-639746018F3B}" sibTransId="{85CD7C55-3DCF-427B-B2A9-F5CC2712FF92}"/>
    <dgm:cxn modelId="{B8DC93F9-535E-45F2-95BE-C379168D4608}" type="presOf" srcId="{C7E49387-0DA4-453C-9E67-639746018F3B}" destId="{8E280954-5CCA-4D11-8EC2-E2FB358B382E}" srcOrd="0" destOrd="0" presId="urn:microsoft.com/office/officeart/2005/8/layout/radial5"/>
    <dgm:cxn modelId="{85735104-89A3-4473-885E-70EDCD5FFC6D}" type="presParOf" srcId="{D283C7F3-C880-44E5-AB5F-E9FFF8695B31}" destId="{28D5221A-6666-407F-83BF-374512488C6A}" srcOrd="0" destOrd="0" presId="urn:microsoft.com/office/officeart/2005/8/layout/radial5"/>
    <dgm:cxn modelId="{E0D21644-464C-44EB-BDEA-C641C6DBCA8C}" type="presParOf" srcId="{D283C7F3-C880-44E5-AB5F-E9FFF8695B31}" destId="{FE07F7BA-FA46-4FC7-B1B9-550B42F2D3F4}" srcOrd="1" destOrd="0" presId="urn:microsoft.com/office/officeart/2005/8/layout/radial5"/>
    <dgm:cxn modelId="{922978C4-130C-45B3-A0B3-4513C1A19044}" type="presParOf" srcId="{FE07F7BA-FA46-4FC7-B1B9-550B42F2D3F4}" destId="{DE7C299B-1B29-4A19-A1DF-2FBDC528A048}" srcOrd="0" destOrd="0" presId="urn:microsoft.com/office/officeart/2005/8/layout/radial5"/>
    <dgm:cxn modelId="{97AFC0E3-8C97-4163-B853-8A074EAC9981}" type="presParOf" srcId="{D283C7F3-C880-44E5-AB5F-E9FFF8695B31}" destId="{AE829310-9B21-4EEA-8698-B7077C29FCB0}" srcOrd="2" destOrd="0" presId="urn:microsoft.com/office/officeart/2005/8/layout/radial5"/>
    <dgm:cxn modelId="{C864CC0A-C72D-4220-A587-709A431B7F01}" type="presParOf" srcId="{D283C7F3-C880-44E5-AB5F-E9FFF8695B31}" destId="{3EF24596-073C-4C44-A6A8-1A69DEB4285C}" srcOrd="3" destOrd="0" presId="urn:microsoft.com/office/officeart/2005/8/layout/radial5"/>
    <dgm:cxn modelId="{946F6171-CA63-4BBA-8932-2653F1CD192B}" type="presParOf" srcId="{3EF24596-073C-4C44-A6A8-1A69DEB4285C}" destId="{C338D049-E6A0-4540-9663-A6942431BC6B}" srcOrd="0" destOrd="0" presId="urn:microsoft.com/office/officeart/2005/8/layout/radial5"/>
    <dgm:cxn modelId="{F80BA81F-0681-4755-95F3-84E31856B92C}" type="presParOf" srcId="{D283C7F3-C880-44E5-AB5F-E9FFF8695B31}" destId="{B7CF0DC5-52C0-4A84-A3B6-DF75761648ED}" srcOrd="4" destOrd="0" presId="urn:microsoft.com/office/officeart/2005/8/layout/radial5"/>
    <dgm:cxn modelId="{5D45B636-60D3-4016-983F-C55E1546BD20}" type="presParOf" srcId="{D283C7F3-C880-44E5-AB5F-E9FFF8695B31}" destId="{8E280954-5CCA-4D11-8EC2-E2FB358B382E}" srcOrd="5" destOrd="0" presId="urn:microsoft.com/office/officeart/2005/8/layout/radial5"/>
    <dgm:cxn modelId="{A5823474-AB8A-48E7-AF9A-1F2AE3CF163C}" type="presParOf" srcId="{8E280954-5CCA-4D11-8EC2-E2FB358B382E}" destId="{53DCB671-2844-4C55-99B3-809EE544BEBE}" srcOrd="0" destOrd="0" presId="urn:microsoft.com/office/officeart/2005/8/layout/radial5"/>
    <dgm:cxn modelId="{99F1992F-D7F9-49D4-B7F5-E8B609533EAA}" type="presParOf" srcId="{D283C7F3-C880-44E5-AB5F-E9FFF8695B31}" destId="{3FAEBC45-2C44-4E92-965A-7418DE84372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C5E35-BF58-4FBB-8295-8BE88A74D4C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84558A6-1616-49EB-A3A1-994FAB7E3C5F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000" b="1" kern="1200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rPr>
            <a:t>268 проверок в отношении </a:t>
          </a:r>
        </a:p>
        <a:p>
          <a:pPr algn="ctr"/>
          <a:r>
            <a:rPr lang="ru-RU" sz="2000" b="1" kern="1200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rPr>
            <a:t>197 хозяйствующих субъектов </a:t>
          </a:r>
        </a:p>
        <a:p>
          <a:pPr algn="ctr"/>
          <a:r>
            <a:rPr lang="ru-RU" sz="2000" b="1" kern="1200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rPr>
            <a:t>21 решение об отказе в отношении  20 заявителей</a:t>
          </a:r>
        </a:p>
      </dgm:t>
    </dgm:pt>
    <dgm:pt modelId="{7E0E5DFA-41D2-4411-B3D6-F2CCADCEE18B}" type="parTrans" cxnId="{86F98B4E-5A27-4647-B754-F89C233AE5E3}">
      <dgm:prSet/>
      <dgm:spPr/>
      <dgm:t>
        <a:bodyPr/>
        <a:lstStyle/>
        <a:p>
          <a:endParaRPr lang="ru-RU"/>
        </a:p>
      </dgm:t>
    </dgm:pt>
    <dgm:pt modelId="{AF03F76B-EC62-4DA0-871C-20DF9C89B30C}" type="sibTrans" cxnId="{86F98B4E-5A27-4647-B754-F89C233AE5E3}">
      <dgm:prSet/>
      <dgm:spPr/>
      <dgm:t>
        <a:bodyPr/>
        <a:lstStyle/>
        <a:p>
          <a:endParaRPr lang="ru-RU"/>
        </a:p>
      </dgm:t>
    </dgm:pt>
    <dgm:pt modelId="{9DF18540-FD88-4C63-9D9E-1E0E1CF27811}">
      <dgm:prSet custT="1"/>
      <dgm:spPr>
        <a:solidFill>
          <a:srgbClr val="8390AB"/>
        </a:solidFill>
        <a:ln>
          <a:noFill/>
        </a:ln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+mn-cs"/>
            </a:rPr>
            <a:t>701 проверка в отношении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+mn-cs"/>
            </a:rPr>
            <a:t>352 хозяйствующих субъектов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+mn-cs"/>
            </a:rPr>
            <a:t> 117 решений об отказе в отношении 104 заявителей</a:t>
          </a:r>
        </a:p>
      </dgm:t>
    </dgm:pt>
    <dgm:pt modelId="{A519E5F2-CF7B-4E3A-BAF9-8C38626ED71C}" type="parTrans" cxnId="{7263F630-077F-4B31-8875-F0708C2F76A3}">
      <dgm:prSet/>
      <dgm:spPr/>
      <dgm:t>
        <a:bodyPr/>
        <a:lstStyle/>
        <a:p>
          <a:endParaRPr lang="ru-RU"/>
        </a:p>
      </dgm:t>
    </dgm:pt>
    <dgm:pt modelId="{84FEB961-D038-4EB7-972A-8378FE0B02B3}" type="sibTrans" cxnId="{7263F630-077F-4B31-8875-F0708C2F76A3}">
      <dgm:prSet/>
      <dgm:spPr/>
      <dgm:t>
        <a:bodyPr/>
        <a:lstStyle/>
        <a:p>
          <a:endParaRPr lang="ru-RU"/>
        </a:p>
      </dgm:t>
    </dgm:pt>
    <dgm:pt modelId="{A609571D-6950-4C42-8016-CF183234DF86}" type="pres">
      <dgm:prSet presAssocID="{687C5E35-BF58-4FBB-8295-8BE88A74D4CC}" presName="linearFlow" presStyleCnt="0">
        <dgm:presLayoutVars>
          <dgm:dir/>
          <dgm:resizeHandles val="exact"/>
        </dgm:presLayoutVars>
      </dgm:prSet>
      <dgm:spPr/>
    </dgm:pt>
    <dgm:pt modelId="{04DABB08-F8D3-4A70-9F51-382694F8BE24}" type="pres">
      <dgm:prSet presAssocID="{084558A6-1616-49EB-A3A1-994FAB7E3C5F}" presName="composite" presStyleCnt="0"/>
      <dgm:spPr/>
    </dgm:pt>
    <dgm:pt modelId="{A24AB1D3-9CC7-4639-8450-72593072A408}" type="pres">
      <dgm:prSet presAssocID="{084558A6-1616-49EB-A3A1-994FAB7E3C5F}" presName="imgShp" presStyleLbl="fgImgPlace1" presStyleIdx="0" presStyleCnt="2" custLinFactNeighborX="-42826" custLinFactNeighborY="4186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</dgm:spPr>
    </dgm:pt>
    <dgm:pt modelId="{689F8490-926F-4915-950E-292BF89471F1}" type="pres">
      <dgm:prSet presAssocID="{084558A6-1616-49EB-A3A1-994FAB7E3C5F}" presName="txShp" presStyleLbl="node1" presStyleIdx="0" presStyleCnt="2" custScaleX="120332" custScaleY="90225" custLinFactNeighborX="13110" custLinFactNeighborY="4581">
        <dgm:presLayoutVars>
          <dgm:bulletEnabled val="1"/>
        </dgm:presLayoutVars>
      </dgm:prSet>
      <dgm:spPr/>
    </dgm:pt>
    <dgm:pt modelId="{892D9822-5107-4850-A58C-83CA64B86B6A}" type="pres">
      <dgm:prSet presAssocID="{AF03F76B-EC62-4DA0-871C-20DF9C89B30C}" presName="spacing" presStyleCnt="0"/>
      <dgm:spPr/>
    </dgm:pt>
    <dgm:pt modelId="{738CFCA6-54E9-4533-AF04-639936BC923E}" type="pres">
      <dgm:prSet presAssocID="{9DF18540-FD88-4C63-9D9E-1E0E1CF27811}" presName="composite" presStyleCnt="0"/>
      <dgm:spPr/>
    </dgm:pt>
    <dgm:pt modelId="{250EC43E-D301-40B3-AFD3-47F45C99FE1B}" type="pres">
      <dgm:prSet presAssocID="{9DF18540-FD88-4C63-9D9E-1E0E1CF27811}" presName="imgShp" presStyleLbl="fgImgPlace1" presStyleIdx="1" presStyleCnt="2" custScaleX="119601" custScaleY="113442" custLinFactNeighborX="-56319" custLinFactNeighborY="-1934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</dgm:spPr>
    </dgm:pt>
    <dgm:pt modelId="{9F1994A6-575E-4789-97D9-7A27A8C6B886}" type="pres">
      <dgm:prSet presAssocID="{9DF18540-FD88-4C63-9D9E-1E0E1CF27811}" presName="txShp" presStyleLbl="node1" presStyleIdx="1" presStyleCnt="2" custScaleX="113844" custScaleY="120872" custLinFactNeighborX="12687" custLinFactNeighborY="-1468">
        <dgm:presLayoutVars>
          <dgm:bulletEnabled val="1"/>
        </dgm:presLayoutVars>
      </dgm:prSet>
      <dgm:spPr/>
    </dgm:pt>
  </dgm:ptLst>
  <dgm:cxnLst>
    <dgm:cxn modelId="{2A976A08-2CEE-4AD5-8B08-8BE33E529B52}" type="presOf" srcId="{9DF18540-FD88-4C63-9D9E-1E0E1CF27811}" destId="{9F1994A6-575E-4789-97D9-7A27A8C6B886}" srcOrd="0" destOrd="0" presId="urn:microsoft.com/office/officeart/2005/8/layout/vList3#1"/>
    <dgm:cxn modelId="{65BC7623-6CD0-4095-815F-AD65424C5C86}" type="presOf" srcId="{687C5E35-BF58-4FBB-8295-8BE88A74D4CC}" destId="{A609571D-6950-4C42-8016-CF183234DF86}" srcOrd="0" destOrd="0" presId="urn:microsoft.com/office/officeart/2005/8/layout/vList3#1"/>
    <dgm:cxn modelId="{7263F630-077F-4B31-8875-F0708C2F76A3}" srcId="{687C5E35-BF58-4FBB-8295-8BE88A74D4CC}" destId="{9DF18540-FD88-4C63-9D9E-1E0E1CF27811}" srcOrd="1" destOrd="0" parTransId="{A519E5F2-CF7B-4E3A-BAF9-8C38626ED71C}" sibTransId="{84FEB961-D038-4EB7-972A-8378FE0B02B3}"/>
    <dgm:cxn modelId="{86F98B4E-5A27-4647-B754-F89C233AE5E3}" srcId="{687C5E35-BF58-4FBB-8295-8BE88A74D4CC}" destId="{084558A6-1616-49EB-A3A1-994FAB7E3C5F}" srcOrd="0" destOrd="0" parTransId="{7E0E5DFA-41D2-4411-B3D6-F2CCADCEE18B}" sibTransId="{AF03F76B-EC62-4DA0-871C-20DF9C89B30C}"/>
    <dgm:cxn modelId="{F6264F8C-CC98-4A57-BC7D-15C53CE457CA}" type="presOf" srcId="{084558A6-1616-49EB-A3A1-994FAB7E3C5F}" destId="{689F8490-926F-4915-950E-292BF89471F1}" srcOrd="0" destOrd="0" presId="urn:microsoft.com/office/officeart/2005/8/layout/vList3#1"/>
    <dgm:cxn modelId="{82F0A534-E4EC-4D54-B7EF-9F29AE75E94B}" type="presParOf" srcId="{A609571D-6950-4C42-8016-CF183234DF86}" destId="{04DABB08-F8D3-4A70-9F51-382694F8BE24}" srcOrd="0" destOrd="0" presId="urn:microsoft.com/office/officeart/2005/8/layout/vList3#1"/>
    <dgm:cxn modelId="{1A7B4E7D-B570-41EC-94A4-4C2029C4AFB6}" type="presParOf" srcId="{04DABB08-F8D3-4A70-9F51-382694F8BE24}" destId="{A24AB1D3-9CC7-4639-8450-72593072A408}" srcOrd="0" destOrd="0" presId="urn:microsoft.com/office/officeart/2005/8/layout/vList3#1"/>
    <dgm:cxn modelId="{36FF8CD2-5069-464F-B546-09C43228EB44}" type="presParOf" srcId="{04DABB08-F8D3-4A70-9F51-382694F8BE24}" destId="{689F8490-926F-4915-950E-292BF89471F1}" srcOrd="1" destOrd="0" presId="urn:microsoft.com/office/officeart/2005/8/layout/vList3#1"/>
    <dgm:cxn modelId="{E69F157F-670E-4538-B280-ACFA8B489BC9}" type="presParOf" srcId="{A609571D-6950-4C42-8016-CF183234DF86}" destId="{892D9822-5107-4850-A58C-83CA64B86B6A}" srcOrd="1" destOrd="0" presId="urn:microsoft.com/office/officeart/2005/8/layout/vList3#1"/>
    <dgm:cxn modelId="{321B4EC4-BAB4-4624-9D05-9BEFEEB6DD2D}" type="presParOf" srcId="{A609571D-6950-4C42-8016-CF183234DF86}" destId="{738CFCA6-54E9-4533-AF04-639936BC923E}" srcOrd="2" destOrd="0" presId="urn:microsoft.com/office/officeart/2005/8/layout/vList3#1"/>
    <dgm:cxn modelId="{CF7E12CE-5764-4407-B5C2-68030F35AA07}" type="presParOf" srcId="{738CFCA6-54E9-4533-AF04-639936BC923E}" destId="{250EC43E-D301-40B3-AFD3-47F45C99FE1B}" srcOrd="0" destOrd="0" presId="urn:microsoft.com/office/officeart/2005/8/layout/vList3#1"/>
    <dgm:cxn modelId="{34DDA7E4-C098-4E02-AACD-5A5C1F1F23DE}" type="presParOf" srcId="{738CFCA6-54E9-4533-AF04-639936BC923E}" destId="{9F1994A6-575E-4789-97D9-7A27A8C6B88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0B01B-65C1-48A6-9D98-F1BB4FE50B3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5A31C87-02F1-4A88-8C6B-4F6C5E4B9365}">
      <dgm:prSet phldrT="[Текст]" custT="1"/>
      <dgm:spPr/>
      <dgm:t>
        <a:bodyPr/>
        <a:lstStyle/>
        <a:p>
          <a:r>
            <a:rPr lang="ru-RU" sz="1200" dirty="0"/>
            <a:t>Нарушение государственного учета в области оборота алкогольной продукции (ст.14.19 КоАП РФ)</a:t>
          </a:r>
        </a:p>
      </dgm:t>
    </dgm:pt>
    <dgm:pt modelId="{83F1B0EA-BD05-41D9-9A3E-36C0C0DEFF15}" type="parTrans" cxnId="{B761948E-9078-4A20-95EF-22B2B97ED749}">
      <dgm:prSet/>
      <dgm:spPr/>
      <dgm:t>
        <a:bodyPr/>
        <a:lstStyle/>
        <a:p>
          <a:endParaRPr lang="ru-RU"/>
        </a:p>
      </dgm:t>
    </dgm:pt>
    <dgm:pt modelId="{FBEC0B2E-6C03-4474-B561-E7246624576F}" type="sibTrans" cxnId="{B761948E-9078-4A20-95EF-22B2B97ED749}">
      <dgm:prSet/>
      <dgm:spPr/>
      <dgm:t>
        <a:bodyPr/>
        <a:lstStyle/>
        <a:p>
          <a:endParaRPr lang="ru-RU"/>
        </a:p>
      </dgm:t>
    </dgm:pt>
    <dgm:pt modelId="{30E87D54-4722-4C68-BE31-928CF4134C43}">
      <dgm:prSet phldrT="[Текст]" custT="1"/>
      <dgm:spPr/>
      <dgm:t>
        <a:bodyPr/>
        <a:lstStyle/>
        <a:p>
          <a:r>
            <a:rPr lang="ru-RU" sz="1200" dirty="0"/>
            <a:t>Нарушение особых требований и правил розничной продажи алкогольной и спиртосодержащей продукции, в части нарушения установленного времени продажи алкогольной продукции (ч.3 ст.14.16 КоАП РФ)</a:t>
          </a:r>
        </a:p>
      </dgm:t>
    </dgm:pt>
    <dgm:pt modelId="{43FD5535-05DD-4B5B-B2E8-347A17BFD5B8}" type="parTrans" cxnId="{CF66B798-5905-488A-AAF8-E15404D0910C}">
      <dgm:prSet/>
      <dgm:spPr/>
      <dgm:t>
        <a:bodyPr/>
        <a:lstStyle/>
        <a:p>
          <a:endParaRPr lang="ru-RU"/>
        </a:p>
      </dgm:t>
    </dgm:pt>
    <dgm:pt modelId="{66577FF0-F0B4-4F13-99CF-2A02943E02C8}" type="sibTrans" cxnId="{CF66B798-5905-488A-AAF8-E15404D0910C}">
      <dgm:prSet/>
      <dgm:spPr/>
      <dgm:t>
        <a:bodyPr/>
        <a:lstStyle/>
        <a:p>
          <a:endParaRPr lang="ru-RU"/>
        </a:p>
      </dgm:t>
    </dgm:pt>
    <dgm:pt modelId="{768F5030-CEE7-4967-B016-DDD85428328E}">
      <dgm:prSet phldrT="[Текст]" custT="1"/>
      <dgm:spPr/>
      <dgm:t>
        <a:bodyPr/>
        <a:lstStyle/>
        <a:p>
          <a:r>
            <a:rPr lang="ru-RU" sz="1300" dirty="0"/>
            <a:t>Нарушение сроков при декларировании производства, оборота и (или) использования этилового спирта, алкогольной и спиртосодержащей продукции, использования производственных мощностей (ст. 15.13 КоАП РФ) </a:t>
          </a:r>
        </a:p>
      </dgm:t>
    </dgm:pt>
    <dgm:pt modelId="{789F026F-6011-46BC-AD57-87E47DD00F58}" type="parTrans" cxnId="{29834245-EA14-46F6-9E92-0E68C37EA1A5}">
      <dgm:prSet/>
      <dgm:spPr/>
      <dgm:t>
        <a:bodyPr/>
        <a:lstStyle/>
        <a:p>
          <a:endParaRPr lang="ru-RU"/>
        </a:p>
      </dgm:t>
    </dgm:pt>
    <dgm:pt modelId="{DFF8D71C-E9C2-4735-80AB-1E6725F210DE}" type="sibTrans" cxnId="{29834245-EA14-46F6-9E92-0E68C37EA1A5}">
      <dgm:prSet/>
      <dgm:spPr/>
      <dgm:t>
        <a:bodyPr/>
        <a:lstStyle/>
        <a:p>
          <a:endParaRPr lang="ru-RU"/>
        </a:p>
      </dgm:t>
    </dgm:pt>
    <dgm:pt modelId="{6A3175AE-4BC4-4A72-B32A-6ECEF16B9E96}">
      <dgm:prSet phldrT="[Текст]" custT="1"/>
      <dgm:spPr/>
      <dgm:t>
        <a:bodyPr/>
        <a:lstStyle/>
        <a:p>
          <a:r>
            <a:rPr lang="ru-RU" sz="1400" dirty="0"/>
            <a:t>Занижение регулируемых государством цен на продукцию </a:t>
          </a:r>
        </a:p>
        <a:p>
          <a:r>
            <a:rPr lang="ru-RU" sz="1400" dirty="0"/>
            <a:t>(ч.2 ст.14.6 КоАП РФ) </a:t>
          </a:r>
        </a:p>
      </dgm:t>
    </dgm:pt>
    <dgm:pt modelId="{2291456D-E238-4F33-8451-64F3F58F77E7}" type="parTrans" cxnId="{DE337A4F-C42B-4ADD-B2D4-9804694AE9D1}">
      <dgm:prSet/>
      <dgm:spPr/>
      <dgm:t>
        <a:bodyPr/>
        <a:lstStyle/>
        <a:p>
          <a:endParaRPr lang="ru-RU"/>
        </a:p>
      </dgm:t>
    </dgm:pt>
    <dgm:pt modelId="{C9A7B978-426F-4032-9DB4-6632126C69D0}" type="sibTrans" cxnId="{DE337A4F-C42B-4ADD-B2D4-9804694AE9D1}">
      <dgm:prSet/>
      <dgm:spPr/>
      <dgm:t>
        <a:bodyPr/>
        <a:lstStyle/>
        <a:p>
          <a:endParaRPr lang="ru-RU"/>
        </a:p>
      </dgm:t>
    </dgm:pt>
    <dgm:pt modelId="{4CCF9A55-B654-4344-9F15-9196B0D73BCF}">
      <dgm:prSet phldrT="[Текст]" custT="1"/>
      <dgm:spPr/>
      <dgm:t>
        <a:bodyPr/>
        <a:lstStyle/>
        <a:p>
          <a:r>
            <a:rPr lang="ru-RU" sz="1200" dirty="0"/>
            <a:t>Оборот алкогольной продукции с нарушением лицензионных требований (ч.1 ст.14.17 КоАП РФ)</a:t>
          </a:r>
        </a:p>
      </dgm:t>
    </dgm:pt>
    <dgm:pt modelId="{AA30E4DA-625B-485D-B851-D3422A9913CB}" type="parTrans" cxnId="{83BFE79E-2D0F-4163-B81C-3477E715C712}">
      <dgm:prSet/>
      <dgm:spPr/>
      <dgm:t>
        <a:bodyPr/>
        <a:lstStyle/>
        <a:p>
          <a:endParaRPr lang="ru-RU"/>
        </a:p>
      </dgm:t>
    </dgm:pt>
    <dgm:pt modelId="{327DCF81-4052-4A35-9373-0ACB19E3468F}" type="sibTrans" cxnId="{83BFE79E-2D0F-4163-B81C-3477E715C712}">
      <dgm:prSet/>
      <dgm:spPr/>
      <dgm:t>
        <a:bodyPr/>
        <a:lstStyle/>
        <a:p>
          <a:endParaRPr lang="ru-RU"/>
        </a:p>
      </dgm:t>
    </dgm:pt>
    <dgm:pt modelId="{42F92DC5-1832-48E5-B1BD-A3B1E75117BD}" type="pres">
      <dgm:prSet presAssocID="{CE00B01B-65C1-48A6-9D98-F1BB4FE50B3E}" presName="compositeShape" presStyleCnt="0">
        <dgm:presLayoutVars>
          <dgm:dir/>
          <dgm:resizeHandles/>
        </dgm:presLayoutVars>
      </dgm:prSet>
      <dgm:spPr/>
    </dgm:pt>
    <dgm:pt modelId="{2CC26289-59EF-4BD0-A603-41AB3931549F}" type="pres">
      <dgm:prSet presAssocID="{CE00B01B-65C1-48A6-9D98-F1BB4FE50B3E}" presName="pyramid" presStyleLbl="node1" presStyleIdx="0" presStyleCnt="1" custLinFactNeighborX="-30887" custLinFactNeighborY="0"/>
      <dgm:spPr>
        <a:solidFill>
          <a:srgbClr val="951A17"/>
        </a:solidFill>
      </dgm:spPr>
    </dgm:pt>
    <dgm:pt modelId="{D6D1DAB7-9635-4286-BB1E-3A63D6F2C543}" type="pres">
      <dgm:prSet presAssocID="{CE00B01B-65C1-48A6-9D98-F1BB4FE50B3E}" presName="theList" presStyleCnt="0"/>
      <dgm:spPr/>
    </dgm:pt>
    <dgm:pt modelId="{3D73F987-C99C-489C-91A1-968D2A050050}" type="pres">
      <dgm:prSet presAssocID="{4CCF9A55-B654-4344-9F15-9196B0D73BCF}" presName="aNode" presStyleLbl="fgAcc1" presStyleIdx="0" presStyleCnt="5" custScaleX="142855" custLinFactNeighborX="15435" custLinFactNeighborY="-17224">
        <dgm:presLayoutVars>
          <dgm:bulletEnabled val="1"/>
        </dgm:presLayoutVars>
      </dgm:prSet>
      <dgm:spPr/>
    </dgm:pt>
    <dgm:pt modelId="{6EF1EA7D-2149-4EAD-A9BF-6D228E3E1D59}" type="pres">
      <dgm:prSet presAssocID="{4CCF9A55-B654-4344-9F15-9196B0D73BCF}" presName="aSpace" presStyleCnt="0"/>
      <dgm:spPr/>
    </dgm:pt>
    <dgm:pt modelId="{834F4714-53A1-4ED9-82A4-3C25174472DD}" type="pres">
      <dgm:prSet presAssocID="{05A31C87-02F1-4A88-8C6B-4F6C5E4B9365}" presName="aNode" presStyleLbl="fgAcc1" presStyleIdx="1" presStyleCnt="5" custScaleX="148511" custLinFactY="13970" custLinFactNeighborX="11648" custLinFactNeighborY="100000">
        <dgm:presLayoutVars>
          <dgm:bulletEnabled val="1"/>
        </dgm:presLayoutVars>
      </dgm:prSet>
      <dgm:spPr/>
    </dgm:pt>
    <dgm:pt modelId="{AC16F5C8-6919-417C-86D5-865291CF9C37}" type="pres">
      <dgm:prSet presAssocID="{05A31C87-02F1-4A88-8C6B-4F6C5E4B9365}" presName="aSpace" presStyleCnt="0"/>
      <dgm:spPr/>
    </dgm:pt>
    <dgm:pt modelId="{1BC868F2-8C7D-4477-B548-BABD8A20ABD3}" type="pres">
      <dgm:prSet presAssocID="{30E87D54-4722-4C68-BE31-928CF4134C43}" presName="aNode" presStyleLbl="fgAcc1" presStyleIdx="2" presStyleCnt="5" custScaleX="159561" custLinFactY="32512" custLinFactNeighborX="6148" custLinFactNeighborY="100000">
        <dgm:presLayoutVars>
          <dgm:bulletEnabled val="1"/>
        </dgm:presLayoutVars>
      </dgm:prSet>
      <dgm:spPr/>
    </dgm:pt>
    <dgm:pt modelId="{BC1D48F9-8D72-471D-A593-02B11C1E0F76}" type="pres">
      <dgm:prSet presAssocID="{30E87D54-4722-4C68-BE31-928CF4134C43}" presName="aSpace" presStyleCnt="0"/>
      <dgm:spPr/>
    </dgm:pt>
    <dgm:pt modelId="{1A07C89C-5B14-4326-8E78-5E755D49E2BB}" type="pres">
      <dgm:prSet presAssocID="{6A3175AE-4BC4-4A72-B32A-6ECEF16B9E96}" presName="aNode" presStyleLbl="fgAcc1" presStyleIdx="3" presStyleCnt="5" custScaleX="167705" custLinFactY="51054" custLinFactNeighborX="297" custLinFactNeighborY="100000">
        <dgm:presLayoutVars>
          <dgm:bulletEnabled val="1"/>
        </dgm:presLayoutVars>
      </dgm:prSet>
      <dgm:spPr/>
    </dgm:pt>
    <dgm:pt modelId="{3C394EC5-B99B-4A92-987A-78052C69104D}" type="pres">
      <dgm:prSet presAssocID="{6A3175AE-4BC4-4A72-B32A-6ECEF16B9E96}" presName="aSpace" presStyleCnt="0"/>
      <dgm:spPr/>
    </dgm:pt>
    <dgm:pt modelId="{254B13CC-3505-400D-B710-B43C4F1CD087}" type="pres">
      <dgm:prSet presAssocID="{768F5030-CEE7-4967-B016-DDD85428328E}" presName="aNode" presStyleLbl="fgAcc1" presStyleIdx="4" presStyleCnt="5" custScaleX="181301" custLinFactY="59517" custLinFactNeighborX="-6135" custLinFactNeighborY="100000">
        <dgm:presLayoutVars>
          <dgm:bulletEnabled val="1"/>
        </dgm:presLayoutVars>
      </dgm:prSet>
      <dgm:spPr/>
    </dgm:pt>
    <dgm:pt modelId="{9213E6AB-14DB-44AA-B1FE-718FA18F7AD7}" type="pres">
      <dgm:prSet presAssocID="{768F5030-CEE7-4967-B016-DDD85428328E}" presName="aSpace" presStyleCnt="0"/>
      <dgm:spPr/>
    </dgm:pt>
  </dgm:ptLst>
  <dgm:cxnLst>
    <dgm:cxn modelId="{FC210202-5DE6-4B41-AB64-33BEDD0C0F24}" type="presOf" srcId="{4CCF9A55-B654-4344-9F15-9196B0D73BCF}" destId="{3D73F987-C99C-489C-91A1-968D2A050050}" srcOrd="0" destOrd="0" presId="urn:microsoft.com/office/officeart/2005/8/layout/pyramid2"/>
    <dgm:cxn modelId="{D0C45133-80DF-40C8-AB7E-7C4FFC419763}" type="presOf" srcId="{30E87D54-4722-4C68-BE31-928CF4134C43}" destId="{1BC868F2-8C7D-4477-B548-BABD8A20ABD3}" srcOrd="0" destOrd="0" presId="urn:microsoft.com/office/officeart/2005/8/layout/pyramid2"/>
    <dgm:cxn modelId="{B8E3C164-CE56-4323-9AB9-EF86909EA993}" type="presOf" srcId="{768F5030-CEE7-4967-B016-DDD85428328E}" destId="{254B13CC-3505-400D-B710-B43C4F1CD087}" srcOrd="0" destOrd="0" presId="urn:microsoft.com/office/officeart/2005/8/layout/pyramid2"/>
    <dgm:cxn modelId="{29834245-EA14-46F6-9E92-0E68C37EA1A5}" srcId="{CE00B01B-65C1-48A6-9D98-F1BB4FE50B3E}" destId="{768F5030-CEE7-4967-B016-DDD85428328E}" srcOrd="4" destOrd="0" parTransId="{789F026F-6011-46BC-AD57-87E47DD00F58}" sibTransId="{DFF8D71C-E9C2-4735-80AB-1E6725F210DE}"/>
    <dgm:cxn modelId="{DE337A4F-C42B-4ADD-B2D4-9804694AE9D1}" srcId="{CE00B01B-65C1-48A6-9D98-F1BB4FE50B3E}" destId="{6A3175AE-4BC4-4A72-B32A-6ECEF16B9E96}" srcOrd="3" destOrd="0" parTransId="{2291456D-E238-4F33-8451-64F3F58F77E7}" sibTransId="{C9A7B978-426F-4032-9DB4-6632126C69D0}"/>
    <dgm:cxn modelId="{595EE577-13A5-466D-AF27-7B6A063AE0FB}" type="presOf" srcId="{CE00B01B-65C1-48A6-9D98-F1BB4FE50B3E}" destId="{42F92DC5-1832-48E5-B1BD-A3B1E75117BD}" srcOrd="0" destOrd="0" presId="urn:microsoft.com/office/officeart/2005/8/layout/pyramid2"/>
    <dgm:cxn modelId="{F19DEB8B-4188-4C9D-8E54-051455EFBCE5}" type="presOf" srcId="{05A31C87-02F1-4A88-8C6B-4F6C5E4B9365}" destId="{834F4714-53A1-4ED9-82A4-3C25174472DD}" srcOrd="0" destOrd="0" presId="urn:microsoft.com/office/officeart/2005/8/layout/pyramid2"/>
    <dgm:cxn modelId="{B761948E-9078-4A20-95EF-22B2B97ED749}" srcId="{CE00B01B-65C1-48A6-9D98-F1BB4FE50B3E}" destId="{05A31C87-02F1-4A88-8C6B-4F6C5E4B9365}" srcOrd="1" destOrd="0" parTransId="{83F1B0EA-BD05-41D9-9A3E-36C0C0DEFF15}" sibTransId="{FBEC0B2E-6C03-4474-B561-E7246624576F}"/>
    <dgm:cxn modelId="{CF66B798-5905-488A-AAF8-E15404D0910C}" srcId="{CE00B01B-65C1-48A6-9D98-F1BB4FE50B3E}" destId="{30E87D54-4722-4C68-BE31-928CF4134C43}" srcOrd="2" destOrd="0" parTransId="{43FD5535-05DD-4B5B-B2E8-347A17BFD5B8}" sibTransId="{66577FF0-F0B4-4F13-99CF-2A02943E02C8}"/>
    <dgm:cxn modelId="{83BFE79E-2D0F-4163-B81C-3477E715C712}" srcId="{CE00B01B-65C1-48A6-9D98-F1BB4FE50B3E}" destId="{4CCF9A55-B654-4344-9F15-9196B0D73BCF}" srcOrd="0" destOrd="0" parTransId="{AA30E4DA-625B-485D-B851-D3422A9913CB}" sibTransId="{327DCF81-4052-4A35-9373-0ACB19E3468F}"/>
    <dgm:cxn modelId="{091BE6FD-DC92-4789-AE15-E66046A474E5}" type="presOf" srcId="{6A3175AE-4BC4-4A72-B32A-6ECEF16B9E96}" destId="{1A07C89C-5B14-4326-8E78-5E755D49E2BB}" srcOrd="0" destOrd="0" presId="urn:microsoft.com/office/officeart/2005/8/layout/pyramid2"/>
    <dgm:cxn modelId="{D87A9E18-C4C6-459A-B4E1-454FDCC0EFE4}" type="presParOf" srcId="{42F92DC5-1832-48E5-B1BD-A3B1E75117BD}" destId="{2CC26289-59EF-4BD0-A603-41AB3931549F}" srcOrd="0" destOrd="0" presId="urn:microsoft.com/office/officeart/2005/8/layout/pyramid2"/>
    <dgm:cxn modelId="{0BB1F50A-9344-452D-A94E-0ABF0EB6AB46}" type="presParOf" srcId="{42F92DC5-1832-48E5-B1BD-A3B1E75117BD}" destId="{D6D1DAB7-9635-4286-BB1E-3A63D6F2C543}" srcOrd="1" destOrd="0" presId="urn:microsoft.com/office/officeart/2005/8/layout/pyramid2"/>
    <dgm:cxn modelId="{0DA0E818-0A11-468F-A474-014131753C90}" type="presParOf" srcId="{D6D1DAB7-9635-4286-BB1E-3A63D6F2C543}" destId="{3D73F987-C99C-489C-91A1-968D2A050050}" srcOrd="0" destOrd="0" presId="urn:microsoft.com/office/officeart/2005/8/layout/pyramid2"/>
    <dgm:cxn modelId="{3D16FC2C-6C84-42EB-A11C-0FE8F4950CA1}" type="presParOf" srcId="{D6D1DAB7-9635-4286-BB1E-3A63D6F2C543}" destId="{6EF1EA7D-2149-4EAD-A9BF-6D228E3E1D59}" srcOrd="1" destOrd="0" presId="urn:microsoft.com/office/officeart/2005/8/layout/pyramid2"/>
    <dgm:cxn modelId="{2558E684-ADF9-4D6A-9170-1833F96FFAF5}" type="presParOf" srcId="{D6D1DAB7-9635-4286-BB1E-3A63D6F2C543}" destId="{834F4714-53A1-4ED9-82A4-3C25174472DD}" srcOrd="2" destOrd="0" presId="urn:microsoft.com/office/officeart/2005/8/layout/pyramid2"/>
    <dgm:cxn modelId="{F811517A-F9C0-43F0-8E07-6556AA394F07}" type="presParOf" srcId="{D6D1DAB7-9635-4286-BB1E-3A63D6F2C543}" destId="{AC16F5C8-6919-417C-86D5-865291CF9C37}" srcOrd="3" destOrd="0" presId="urn:microsoft.com/office/officeart/2005/8/layout/pyramid2"/>
    <dgm:cxn modelId="{9ABCAAED-978B-45A2-B2E3-33DB6D67AA8E}" type="presParOf" srcId="{D6D1DAB7-9635-4286-BB1E-3A63D6F2C543}" destId="{1BC868F2-8C7D-4477-B548-BABD8A20ABD3}" srcOrd="4" destOrd="0" presId="urn:microsoft.com/office/officeart/2005/8/layout/pyramid2"/>
    <dgm:cxn modelId="{8E87E322-1607-4B9C-AB77-78881F6D6104}" type="presParOf" srcId="{D6D1DAB7-9635-4286-BB1E-3A63D6F2C543}" destId="{BC1D48F9-8D72-471D-A593-02B11C1E0F76}" srcOrd="5" destOrd="0" presId="urn:microsoft.com/office/officeart/2005/8/layout/pyramid2"/>
    <dgm:cxn modelId="{400DA4C2-4866-4A3C-A02F-6E2242D7C831}" type="presParOf" srcId="{D6D1DAB7-9635-4286-BB1E-3A63D6F2C543}" destId="{1A07C89C-5B14-4326-8E78-5E755D49E2BB}" srcOrd="6" destOrd="0" presId="urn:microsoft.com/office/officeart/2005/8/layout/pyramid2"/>
    <dgm:cxn modelId="{8820F89D-909C-49F9-863B-2D3AB6E3995E}" type="presParOf" srcId="{D6D1DAB7-9635-4286-BB1E-3A63D6F2C543}" destId="{3C394EC5-B99B-4A92-987A-78052C69104D}" srcOrd="7" destOrd="0" presId="urn:microsoft.com/office/officeart/2005/8/layout/pyramid2"/>
    <dgm:cxn modelId="{21C4F707-D02F-4FCA-A2BC-DBE2CA085C90}" type="presParOf" srcId="{D6D1DAB7-9635-4286-BB1E-3A63D6F2C543}" destId="{254B13CC-3505-400D-B710-B43C4F1CD087}" srcOrd="8" destOrd="0" presId="urn:microsoft.com/office/officeart/2005/8/layout/pyramid2"/>
    <dgm:cxn modelId="{6D00A275-D9D8-4DEA-A5B5-7008D47F5A40}" type="presParOf" srcId="{D6D1DAB7-9635-4286-BB1E-3A63D6F2C543}" destId="{9213E6AB-14DB-44AA-B1FE-718FA18F7AD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CC8A0-26C9-43F5-AE46-38B0C95086F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43C319-F127-41AE-A5CA-CBE405B5945D}">
      <dgm:prSet phldrT="[Текст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200" b="1" dirty="0"/>
            <a:t>Федеральное </a:t>
          </a:r>
          <a:r>
            <a:rPr lang="ru-RU" sz="1200" dirty="0"/>
            <a:t>законодательство</a:t>
          </a:r>
        </a:p>
      </dgm:t>
    </dgm:pt>
    <dgm:pt modelId="{E25E46B7-FB82-41C0-A818-9CBA45DB06AA}" type="parTrans" cxnId="{10A3EA41-4905-4A82-B8F0-A4F2E68E35E5}">
      <dgm:prSet/>
      <dgm:spPr/>
      <dgm:t>
        <a:bodyPr/>
        <a:lstStyle/>
        <a:p>
          <a:endParaRPr lang="ru-RU"/>
        </a:p>
      </dgm:t>
    </dgm:pt>
    <dgm:pt modelId="{1DEAA506-499C-4E7B-912E-7D35C574B163}" type="sibTrans" cxnId="{10A3EA41-4905-4A82-B8F0-A4F2E68E35E5}">
      <dgm:prSet/>
      <dgm:spPr/>
      <dgm:t>
        <a:bodyPr/>
        <a:lstStyle/>
        <a:p>
          <a:endParaRPr lang="ru-RU"/>
        </a:p>
      </dgm:t>
    </dgm:pt>
    <dgm:pt modelId="{EF911A45-B9EE-4DD4-BE26-40B6115CB587}">
      <dgm:prSet phldrT="[Текст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400" dirty="0"/>
            <a:t>статья 16 Федерального закона №171-ФЗ</a:t>
          </a:r>
        </a:p>
      </dgm:t>
    </dgm:pt>
    <dgm:pt modelId="{983B302F-98B1-46D6-AD43-82C0D1A76574}" type="parTrans" cxnId="{819FF28E-F8B9-426F-A995-311C09E9E6C3}">
      <dgm:prSet/>
      <dgm:spPr/>
      <dgm:t>
        <a:bodyPr/>
        <a:lstStyle/>
        <a:p>
          <a:endParaRPr lang="ru-RU"/>
        </a:p>
      </dgm:t>
    </dgm:pt>
    <dgm:pt modelId="{CAF5D404-C9FE-4CE7-AAD0-7AFB3D0569CA}" type="sibTrans" cxnId="{819FF28E-F8B9-426F-A995-311C09E9E6C3}">
      <dgm:prSet/>
      <dgm:spPr/>
      <dgm:t>
        <a:bodyPr/>
        <a:lstStyle/>
        <a:p>
          <a:endParaRPr lang="ru-RU"/>
        </a:p>
      </dgm:t>
    </dgm:pt>
    <dgm:pt modelId="{88963FE3-A69F-4FB1-A5B1-F84D0C4AD720}">
      <dgm:prSet phldrT="[Текст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200" b="1" dirty="0"/>
            <a:t>Региональное </a:t>
          </a:r>
          <a:r>
            <a:rPr lang="ru-RU" sz="1200" dirty="0"/>
            <a:t>законодательство</a:t>
          </a:r>
        </a:p>
      </dgm:t>
    </dgm:pt>
    <dgm:pt modelId="{78F668DD-A421-4EA7-873C-312797CCBFA9}" type="parTrans" cxnId="{40145736-52B4-41BA-A409-15270228707F}">
      <dgm:prSet/>
      <dgm:spPr/>
      <dgm:t>
        <a:bodyPr/>
        <a:lstStyle/>
        <a:p>
          <a:endParaRPr lang="ru-RU"/>
        </a:p>
      </dgm:t>
    </dgm:pt>
    <dgm:pt modelId="{B8376B1C-2F39-44A6-AF47-02AAA5AC27DC}" type="sibTrans" cxnId="{40145736-52B4-41BA-A409-15270228707F}">
      <dgm:prSet/>
      <dgm:spPr/>
      <dgm:t>
        <a:bodyPr/>
        <a:lstStyle/>
        <a:p>
          <a:endParaRPr lang="ru-RU"/>
        </a:p>
      </dgm:t>
    </dgm:pt>
    <dgm:pt modelId="{2BB67B97-4279-4AA1-B188-B8A1E540D4AE}">
      <dgm:prSet phldrT="[Текст]" custT="1"/>
      <dgm:spPr>
        <a:solidFill>
          <a:schemeClr val="tx2">
            <a:lumMod val="25000"/>
            <a:lumOff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400" dirty="0"/>
            <a:t>статья 3.1 Закона</a:t>
          </a:r>
          <a:br>
            <a:rPr lang="ru-RU" sz="1400" dirty="0"/>
          </a:br>
          <a:r>
            <a:rPr lang="ru-RU" sz="1400" dirty="0"/>
            <a:t>Республики Карелия №1602-ЗРК</a:t>
          </a:r>
        </a:p>
      </dgm:t>
    </dgm:pt>
    <dgm:pt modelId="{ACE30B0E-4920-4CA5-9CB3-D1124455B192}" type="parTrans" cxnId="{48071EEC-D768-4A43-8FD9-F174C599D99B}">
      <dgm:prSet/>
      <dgm:spPr/>
      <dgm:t>
        <a:bodyPr/>
        <a:lstStyle/>
        <a:p>
          <a:endParaRPr lang="ru-RU"/>
        </a:p>
      </dgm:t>
    </dgm:pt>
    <dgm:pt modelId="{75707A2F-C7FC-44F3-9CEC-9E1554C12818}" type="sibTrans" cxnId="{48071EEC-D768-4A43-8FD9-F174C599D99B}">
      <dgm:prSet/>
      <dgm:spPr/>
      <dgm:t>
        <a:bodyPr/>
        <a:lstStyle/>
        <a:p>
          <a:endParaRPr lang="ru-RU"/>
        </a:p>
      </dgm:t>
    </dgm:pt>
    <dgm:pt modelId="{9A3A73DF-83D0-4AFF-8874-C8DEAB2E5307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ru-RU" sz="1100" dirty="0"/>
            <a:t>розничная продажа алкогольной продукции при оказании услуг общественного питания в объектах общественного питания, расположенных в многоквартирных домах и (или) на прилегающих к ним территориях, на территории Республики Карелия </a:t>
          </a:r>
          <a:r>
            <a:rPr lang="ru-RU" sz="1100" i="1" dirty="0"/>
            <a:t>допускается</a:t>
          </a:r>
          <a:r>
            <a:rPr lang="ru-RU" sz="1100" dirty="0"/>
            <a:t> только в указанных объектах общественного питания, имеющих зал обслуживания посетителей общей площадью не менее 75 квадратных метров (для городских округов) и не менее 50 квадратных метров (для городских и сельских поселений)</a:t>
          </a:r>
        </a:p>
      </dgm:t>
    </dgm:pt>
    <dgm:pt modelId="{1C8F320B-0383-4EED-8BA2-0551384ED141}" type="parTrans" cxnId="{534E6549-AB76-423B-8B44-46021E51A3A4}">
      <dgm:prSet/>
      <dgm:spPr/>
      <dgm:t>
        <a:bodyPr/>
        <a:lstStyle/>
        <a:p>
          <a:endParaRPr lang="ru-RU"/>
        </a:p>
      </dgm:t>
    </dgm:pt>
    <dgm:pt modelId="{9431DD51-E51E-44C6-8D81-DC8A4A1B2549}" type="sibTrans" cxnId="{534E6549-AB76-423B-8B44-46021E51A3A4}">
      <dgm:prSet/>
      <dgm:spPr/>
      <dgm:t>
        <a:bodyPr/>
        <a:lstStyle/>
        <a:p>
          <a:endParaRPr lang="ru-RU"/>
        </a:p>
      </dgm:t>
    </dgm:pt>
    <dgm:pt modelId="{D21BF348-652E-482F-830E-02C10F70CA00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ru-RU" dirty="0"/>
            <a:t>розничная продажа алкогольной продукции при оказании услуг общественного питания в объектах общественного питания, расположенных в многоквартирных домах и (или) на прилегающих к ним территориях </a:t>
          </a:r>
          <a:r>
            <a:rPr lang="ru-RU" i="1" dirty="0"/>
            <a:t>допускается</a:t>
          </a:r>
          <a:r>
            <a:rPr lang="ru-RU" dirty="0"/>
            <a:t> только в указанных объектах общественного питания, имеющих зал обслуживания посетителей общей площадью не менее 20 квадратных метров </a:t>
          </a:r>
        </a:p>
      </dgm:t>
    </dgm:pt>
    <dgm:pt modelId="{22ADC4F9-9FE2-4BA0-BAA0-DAB9BB4603E9}" type="parTrans" cxnId="{FCE1B07B-A3C9-4824-B086-B04BFE0A0E31}">
      <dgm:prSet/>
      <dgm:spPr/>
      <dgm:t>
        <a:bodyPr/>
        <a:lstStyle/>
        <a:p>
          <a:endParaRPr lang="ru-RU"/>
        </a:p>
      </dgm:t>
    </dgm:pt>
    <dgm:pt modelId="{5BACCD43-A1E8-46C6-B93B-EA779B210F1F}" type="sibTrans" cxnId="{FCE1B07B-A3C9-4824-B086-B04BFE0A0E31}">
      <dgm:prSet/>
      <dgm:spPr/>
      <dgm:t>
        <a:bodyPr/>
        <a:lstStyle/>
        <a:p>
          <a:endParaRPr lang="ru-RU"/>
        </a:p>
      </dgm:t>
    </dgm:pt>
    <dgm:pt modelId="{C39EE750-1D5E-4FEF-B538-3A72529704F1}" type="pres">
      <dgm:prSet presAssocID="{3FECC8A0-26C9-43F5-AE46-38B0C95086F7}" presName="list" presStyleCnt="0">
        <dgm:presLayoutVars>
          <dgm:dir/>
          <dgm:animLvl val="lvl"/>
        </dgm:presLayoutVars>
      </dgm:prSet>
      <dgm:spPr/>
    </dgm:pt>
    <dgm:pt modelId="{A7DE945F-5BAE-40A2-8EEE-51BAA907A01F}" type="pres">
      <dgm:prSet presAssocID="{6943C319-F127-41AE-A5CA-CBE405B5945D}" presName="posSpace" presStyleCnt="0"/>
      <dgm:spPr/>
    </dgm:pt>
    <dgm:pt modelId="{CC34E93E-8140-43E8-886E-9BBD1A33B5DA}" type="pres">
      <dgm:prSet presAssocID="{6943C319-F127-41AE-A5CA-CBE405B5945D}" presName="vertFlow" presStyleCnt="0"/>
      <dgm:spPr/>
    </dgm:pt>
    <dgm:pt modelId="{18DE842B-F992-45BB-A5D7-6F3831311B7D}" type="pres">
      <dgm:prSet presAssocID="{6943C319-F127-41AE-A5CA-CBE405B5945D}" presName="topSpace" presStyleCnt="0"/>
      <dgm:spPr/>
    </dgm:pt>
    <dgm:pt modelId="{00EB4AFE-AC6B-47B7-BACA-54BBCA7C2D6A}" type="pres">
      <dgm:prSet presAssocID="{6943C319-F127-41AE-A5CA-CBE405B5945D}" presName="firstComp" presStyleCnt="0"/>
      <dgm:spPr/>
    </dgm:pt>
    <dgm:pt modelId="{B3F22628-5621-442F-A4E6-6201B725C7E9}" type="pres">
      <dgm:prSet presAssocID="{6943C319-F127-41AE-A5CA-CBE405B5945D}" presName="firstChild" presStyleLbl="bgAccFollowNode1" presStyleIdx="0" presStyleCnt="4" custScaleY="43857"/>
      <dgm:spPr/>
    </dgm:pt>
    <dgm:pt modelId="{B67ECC44-B72F-45E5-AB9E-DF109EE6D644}" type="pres">
      <dgm:prSet presAssocID="{6943C319-F127-41AE-A5CA-CBE405B5945D}" presName="firstChildTx" presStyleLbl="bgAccFollowNode1" presStyleIdx="0" presStyleCnt="4">
        <dgm:presLayoutVars>
          <dgm:bulletEnabled val="1"/>
        </dgm:presLayoutVars>
      </dgm:prSet>
      <dgm:spPr/>
    </dgm:pt>
    <dgm:pt modelId="{46B90F10-DA29-46ED-ABE6-FA561DF80AD7}" type="pres">
      <dgm:prSet presAssocID="{D21BF348-652E-482F-830E-02C10F70CA00}" presName="comp" presStyleCnt="0"/>
      <dgm:spPr/>
    </dgm:pt>
    <dgm:pt modelId="{EDC4461D-E7EE-4007-851B-BF81042D6545}" type="pres">
      <dgm:prSet presAssocID="{D21BF348-652E-482F-830E-02C10F70CA00}" presName="child" presStyleLbl="bgAccFollowNode1" presStyleIdx="1" presStyleCnt="4" custScaleY="175493"/>
      <dgm:spPr/>
    </dgm:pt>
    <dgm:pt modelId="{3D8B4996-088D-4A63-9CD5-C0D31119CF19}" type="pres">
      <dgm:prSet presAssocID="{D21BF348-652E-482F-830E-02C10F70CA00}" presName="childTx" presStyleLbl="bgAccFollowNode1" presStyleIdx="1" presStyleCnt="4">
        <dgm:presLayoutVars>
          <dgm:bulletEnabled val="1"/>
        </dgm:presLayoutVars>
      </dgm:prSet>
      <dgm:spPr/>
    </dgm:pt>
    <dgm:pt modelId="{3C3AA2E5-AD20-47CC-B239-2A37A192A921}" type="pres">
      <dgm:prSet presAssocID="{6943C319-F127-41AE-A5CA-CBE405B5945D}" presName="negSpace" presStyleCnt="0"/>
      <dgm:spPr/>
    </dgm:pt>
    <dgm:pt modelId="{8B554185-24E9-4C3C-BAE4-0A0727EBD7B4}" type="pres">
      <dgm:prSet presAssocID="{6943C319-F127-41AE-A5CA-CBE405B5945D}" presName="circle" presStyleLbl="node1" presStyleIdx="0" presStyleCnt="2" custScaleX="109422" custScaleY="103116"/>
      <dgm:spPr/>
    </dgm:pt>
    <dgm:pt modelId="{F0B1DE22-9F52-495D-9F6A-19141B85CB25}" type="pres">
      <dgm:prSet presAssocID="{1DEAA506-499C-4E7B-912E-7D35C574B163}" presName="transSpace" presStyleCnt="0"/>
      <dgm:spPr/>
    </dgm:pt>
    <dgm:pt modelId="{D1381F0F-74DD-45EF-AE01-1FED1B751AB3}" type="pres">
      <dgm:prSet presAssocID="{88963FE3-A69F-4FB1-A5B1-F84D0C4AD720}" presName="posSpace" presStyleCnt="0"/>
      <dgm:spPr/>
    </dgm:pt>
    <dgm:pt modelId="{56D0AD65-271D-4ED6-B3A9-F8770D51EAD2}" type="pres">
      <dgm:prSet presAssocID="{88963FE3-A69F-4FB1-A5B1-F84D0C4AD720}" presName="vertFlow" presStyleCnt="0"/>
      <dgm:spPr/>
    </dgm:pt>
    <dgm:pt modelId="{6ADF444C-B826-40FC-8E45-881D9DFAAD52}" type="pres">
      <dgm:prSet presAssocID="{88963FE3-A69F-4FB1-A5B1-F84D0C4AD720}" presName="topSpace" presStyleCnt="0"/>
      <dgm:spPr/>
    </dgm:pt>
    <dgm:pt modelId="{4B6A84F8-3BAC-4F61-AE7F-D296A021DFD6}" type="pres">
      <dgm:prSet presAssocID="{88963FE3-A69F-4FB1-A5B1-F84D0C4AD720}" presName="firstComp" presStyleCnt="0"/>
      <dgm:spPr/>
    </dgm:pt>
    <dgm:pt modelId="{A210DED7-F123-41B9-B979-EFF87410603D}" type="pres">
      <dgm:prSet presAssocID="{88963FE3-A69F-4FB1-A5B1-F84D0C4AD720}" presName="firstChild" presStyleLbl="bgAccFollowNode1" presStyleIdx="2" presStyleCnt="4" custScaleX="108578" custScaleY="46182" custLinFactNeighborX="-2135" custLinFactNeighborY="-2751"/>
      <dgm:spPr/>
    </dgm:pt>
    <dgm:pt modelId="{48EE3953-D5ED-4F8D-9569-071AFA1D044E}" type="pres">
      <dgm:prSet presAssocID="{88963FE3-A69F-4FB1-A5B1-F84D0C4AD720}" presName="firstChildTx" presStyleLbl="bgAccFollowNode1" presStyleIdx="2" presStyleCnt="4">
        <dgm:presLayoutVars>
          <dgm:bulletEnabled val="1"/>
        </dgm:presLayoutVars>
      </dgm:prSet>
      <dgm:spPr/>
    </dgm:pt>
    <dgm:pt modelId="{12B913DA-C879-4745-93A4-0B76E37D6F51}" type="pres">
      <dgm:prSet presAssocID="{9A3A73DF-83D0-4AFF-8874-C8DEAB2E5307}" presName="comp" presStyleCnt="0"/>
      <dgm:spPr/>
    </dgm:pt>
    <dgm:pt modelId="{CFC92D9A-A76A-40A3-A275-BF8808B55F81}" type="pres">
      <dgm:prSet presAssocID="{9A3A73DF-83D0-4AFF-8874-C8DEAB2E5307}" presName="child" presStyleLbl="bgAccFollowNode1" presStyleIdx="3" presStyleCnt="4" custScaleX="112466" custScaleY="186665" custLinFactNeighborX="-4078" custLinFactNeighborY="-6864"/>
      <dgm:spPr/>
    </dgm:pt>
    <dgm:pt modelId="{44E720EC-B706-4870-BA8D-8B49921DD9A6}" type="pres">
      <dgm:prSet presAssocID="{9A3A73DF-83D0-4AFF-8874-C8DEAB2E5307}" presName="childTx" presStyleLbl="bgAccFollowNode1" presStyleIdx="3" presStyleCnt="4">
        <dgm:presLayoutVars>
          <dgm:bulletEnabled val="1"/>
        </dgm:presLayoutVars>
      </dgm:prSet>
      <dgm:spPr/>
    </dgm:pt>
    <dgm:pt modelId="{B22CF4C7-48EF-476C-B183-846C67E7FD71}" type="pres">
      <dgm:prSet presAssocID="{88963FE3-A69F-4FB1-A5B1-F84D0C4AD720}" presName="negSpace" presStyleCnt="0"/>
      <dgm:spPr/>
    </dgm:pt>
    <dgm:pt modelId="{5369A265-D839-4A53-85A4-9E4E0437B12D}" type="pres">
      <dgm:prSet presAssocID="{88963FE3-A69F-4FB1-A5B1-F84D0C4AD720}" presName="circle" presStyleLbl="node1" presStyleIdx="1" presStyleCnt="2" custScaleX="109675" custScaleY="100000" custLinFactNeighborX="-15164" custLinFactNeighborY="-4842"/>
      <dgm:spPr/>
    </dgm:pt>
  </dgm:ptLst>
  <dgm:cxnLst>
    <dgm:cxn modelId="{4DD83F02-C8AF-4E72-B083-B290E87EA65A}" type="presOf" srcId="{2BB67B97-4279-4AA1-B188-B8A1E540D4AE}" destId="{48EE3953-D5ED-4F8D-9569-071AFA1D044E}" srcOrd="1" destOrd="0" presId="urn:microsoft.com/office/officeart/2005/8/layout/hList9"/>
    <dgm:cxn modelId="{40145736-52B4-41BA-A409-15270228707F}" srcId="{3FECC8A0-26C9-43F5-AE46-38B0C95086F7}" destId="{88963FE3-A69F-4FB1-A5B1-F84D0C4AD720}" srcOrd="1" destOrd="0" parTransId="{78F668DD-A421-4EA7-873C-312797CCBFA9}" sibTransId="{B8376B1C-2F39-44A6-AF47-02AAA5AC27DC}"/>
    <dgm:cxn modelId="{D2E52537-2833-46A4-84BE-FE80541803C1}" type="presOf" srcId="{D21BF348-652E-482F-830E-02C10F70CA00}" destId="{EDC4461D-E7EE-4007-851B-BF81042D6545}" srcOrd="0" destOrd="0" presId="urn:microsoft.com/office/officeart/2005/8/layout/hList9"/>
    <dgm:cxn modelId="{10A3EA41-4905-4A82-B8F0-A4F2E68E35E5}" srcId="{3FECC8A0-26C9-43F5-AE46-38B0C95086F7}" destId="{6943C319-F127-41AE-A5CA-CBE405B5945D}" srcOrd="0" destOrd="0" parTransId="{E25E46B7-FB82-41C0-A818-9CBA45DB06AA}" sibTransId="{1DEAA506-499C-4E7B-912E-7D35C574B163}"/>
    <dgm:cxn modelId="{473BF144-7D2C-4F53-A489-A04B6872BB00}" type="presOf" srcId="{EF911A45-B9EE-4DD4-BE26-40B6115CB587}" destId="{B3F22628-5621-442F-A4E6-6201B725C7E9}" srcOrd="0" destOrd="0" presId="urn:microsoft.com/office/officeart/2005/8/layout/hList9"/>
    <dgm:cxn modelId="{534E6549-AB76-423B-8B44-46021E51A3A4}" srcId="{88963FE3-A69F-4FB1-A5B1-F84D0C4AD720}" destId="{9A3A73DF-83D0-4AFF-8874-C8DEAB2E5307}" srcOrd="1" destOrd="0" parTransId="{1C8F320B-0383-4EED-8BA2-0551384ED141}" sibTransId="{9431DD51-E51E-44C6-8D81-DC8A4A1B2549}"/>
    <dgm:cxn modelId="{86F0F376-92C5-42B7-9487-3A512013CE40}" type="presOf" srcId="{3FECC8A0-26C9-43F5-AE46-38B0C95086F7}" destId="{C39EE750-1D5E-4FEF-B538-3A72529704F1}" srcOrd="0" destOrd="0" presId="urn:microsoft.com/office/officeart/2005/8/layout/hList9"/>
    <dgm:cxn modelId="{FCE1B07B-A3C9-4824-B086-B04BFE0A0E31}" srcId="{6943C319-F127-41AE-A5CA-CBE405B5945D}" destId="{D21BF348-652E-482F-830E-02C10F70CA00}" srcOrd="1" destOrd="0" parTransId="{22ADC4F9-9FE2-4BA0-BAA0-DAB9BB4603E9}" sibTransId="{5BACCD43-A1E8-46C6-B93B-EA779B210F1F}"/>
    <dgm:cxn modelId="{A43D067D-411A-43AE-91BC-64A9F6E81791}" type="presOf" srcId="{EF911A45-B9EE-4DD4-BE26-40B6115CB587}" destId="{B67ECC44-B72F-45E5-AB9E-DF109EE6D644}" srcOrd="1" destOrd="0" presId="urn:microsoft.com/office/officeart/2005/8/layout/hList9"/>
    <dgm:cxn modelId="{71345B8D-EDD6-40F0-BD07-E3831FBB5AAF}" type="presOf" srcId="{9A3A73DF-83D0-4AFF-8874-C8DEAB2E5307}" destId="{CFC92D9A-A76A-40A3-A275-BF8808B55F81}" srcOrd="0" destOrd="0" presId="urn:microsoft.com/office/officeart/2005/8/layout/hList9"/>
    <dgm:cxn modelId="{234CB78E-E2D2-43A3-AD13-05C26F1F53AB}" type="presOf" srcId="{2BB67B97-4279-4AA1-B188-B8A1E540D4AE}" destId="{A210DED7-F123-41B9-B979-EFF87410603D}" srcOrd="0" destOrd="0" presId="urn:microsoft.com/office/officeart/2005/8/layout/hList9"/>
    <dgm:cxn modelId="{819FF28E-F8B9-426F-A995-311C09E9E6C3}" srcId="{6943C319-F127-41AE-A5CA-CBE405B5945D}" destId="{EF911A45-B9EE-4DD4-BE26-40B6115CB587}" srcOrd="0" destOrd="0" parTransId="{983B302F-98B1-46D6-AD43-82C0D1A76574}" sibTransId="{CAF5D404-C9FE-4CE7-AAD0-7AFB3D0569CA}"/>
    <dgm:cxn modelId="{F55C36AD-A0CB-4875-AEFA-0EA0DA51CB4C}" type="presOf" srcId="{6943C319-F127-41AE-A5CA-CBE405B5945D}" destId="{8B554185-24E9-4C3C-BAE4-0A0727EBD7B4}" srcOrd="0" destOrd="0" presId="urn:microsoft.com/office/officeart/2005/8/layout/hList9"/>
    <dgm:cxn modelId="{2138FAD1-0EE3-4BE5-8F86-422094365B83}" type="presOf" srcId="{9A3A73DF-83D0-4AFF-8874-C8DEAB2E5307}" destId="{44E720EC-B706-4870-BA8D-8B49921DD9A6}" srcOrd="1" destOrd="0" presId="urn:microsoft.com/office/officeart/2005/8/layout/hList9"/>
    <dgm:cxn modelId="{48071EEC-D768-4A43-8FD9-F174C599D99B}" srcId="{88963FE3-A69F-4FB1-A5B1-F84D0C4AD720}" destId="{2BB67B97-4279-4AA1-B188-B8A1E540D4AE}" srcOrd="0" destOrd="0" parTransId="{ACE30B0E-4920-4CA5-9CB3-D1124455B192}" sibTransId="{75707A2F-C7FC-44F3-9CEC-9E1554C12818}"/>
    <dgm:cxn modelId="{6EA691EF-CD5D-41F5-8BCE-31F30CE0F8FC}" type="presOf" srcId="{D21BF348-652E-482F-830E-02C10F70CA00}" destId="{3D8B4996-088D-4A63-9CD5-C0D31119CF19}" srcOrd="1" destOrd="0" presId="urn:microsoft.com/office/officeart/2005/8/layout/hList9"/>
    <dgm:cxn modelId="{0845EDF8-003F-4730-B9DE-2983B8D2E4B6}" type="presOf" srcId="{88963FE3-A69F-4FB1-A5B1-F84D0C4AD720}" destId="{5369A265-D839-4A53-85A4-9E4E0437B12D}" srcOrd="0" destOrd="0" presId="urn:microsoft.com/office/officeart/2005/8/layout/hList9"/>
    <dgm:cxn modelId="{068FD322-1FFF-40DA-A145-EFEFD38AB9E0}" type="presParOf" srcId="{C39EE750-1D5E-4FEF-B538-3A72529704F1}" destId="{A7DE945F-5BAE-40A2-8EEE-51BAA907A01F}" srcOrd="0" destOrd="0" presId="urn:microsoft.com/office/officeart/2005/8/layout/hList9"/>
    <dgm:cxn modelId="{A0A046D1-0A60-4443-981A-F936D3281123}" type="presParOf" srcId="{C39EE750-1D5E-4FEF-B538-3A72529704F1}" destId="{CC34E93E-8140-43E8-886E-9BBD1A33B5DA}" srcOrd="1" destOrd="0" presId="urn:microsoft.com/office/officeart/2005/8/layout/hList9"/>
    <dgm:cxn modelId="{D6072C20-42D4-4A3C-8505-04DDB00ECA0C}" type="presParOf" srcId="{CC34E93E-8140-43E8-886E-9BBD1A33B5DA}" destId="{18DE842B-F992-45BB-A5D7-6F3831311B7D}" srcOrd="0" destOrd="0" presId="urn:microsoft.com/office/officeart/2005/8/layout/hList9"/>
    <dgm:cxn modelId="{A588391B-88B0-4A85-A2F1-5B6A2F14C313}" type="presParOf" srcId="{CC34E93E-8140-43E8-886E-9BBD1A33B5DA}" destId="{00EB4AFE-AC6B-47B7-BACA-54BBCA7C2D6A}" srcOrd="1" destOrd="0" presId="urn:microsoft.com/office/officeart/2005/8/layout/hList9"/>
    <dgm:cxn modelId="{E3F01DA4-9EAF-419F-90B2-0115A13615E4}" type="presParOf" srcId="{00EB4AFE-AC6B-47B7-BACA-54BBCA7C2D6A}" destId="{B3F22628-5621-442F-A4E6-6201B725C7E9}" srcOrd="0" destOrd="0" presId="urn:microsoft.com/office/officeart/2005/8/layout/hList9"/>
    <dgm:cxn modelId="{92686EF1-C324-4CD9-BC7C-B270C9E59C55}" type="presParOf" srcId="{00EB4AFE-AC6B-47B7-BACA-54BBCA7C2D6A}" destId="{B67ECC44-B72F-45E5-AB9E-DF109EE6D644}" srcOrd="1" destOrd="0" presId="urn:microsoft.com/office/officeart/2005/8/layout/hList9"/>
    <dgm:cxn modelId="{5743E366-5B9D-4C21-848B-F16EFC097B07}" type="presParOf" srcId="{CC34E93E-8140-43E8-886E-9BBD1A33B5DA}" destId="{46B90F10-DA29-46ED-ABE6-FA561DF80AD7}" srcOrd="2" destOrd="0" presId="urn:microsoft.com/office/officeart/2005/8/layout/hList9"/>
    <dgm:cxn modelId="{8C238393-15C7-47D9-8297-D6475F0EB6A9}" type="presParOf" srcId="{46B90F10-DA29-46ED-ABE6-FA561DF80AD7}" destId="{EDC4461D-E7EE-4007-851B-BF81042D6545}" srcOrd="0" destOrd="0" presId="urn:microsoft.com/office/officeart/2005/8/layout/hList9"/>
    <dgm:cxn modelId="{F4D4D878-93F9-4376-95DF-6180B8CDAF59}" type="presParOf" srcId="{46B90F10-DA29-46ED-ABE6-FA561DF80AD7}" destId="{3D8B4996-088D-4A63-9CD5-C0D31119CF19}" srcOrd="1" destOrd="0" presId="urn:microsoft.com/office/officeart/2005/8/layout/hList9"/>
    <dgm:cxn modelId="{0050B287-25DC-47C9-A905-16FD33D60A07}" type="presParOf" srcId="{C39EE750-1D5E-4FEF-B538-3A72529704F1}" destId="{3C3AA2E5-AD20-47CC-B239-2A37A192A921}" srcOrd="2" destOrd="0" presId="urn:microsoft.com/office/officeart/2005/8/layout/hList9"/>
    <dgm:cxn modelId="{B608CD91-38AB-4868-81E3-98C86925C9FA}" type="presParOf" srcId="{C39EE750-1D5E-4FEF-B538-3A72529704F1}" destId="{8B554185-24E9-4C3C-BAE4-0A0727EBD7B4}" srcOrd="3" destOrd="0" presId="urn:microsoft.com/office/officeart/2005/8/layout/hList9"/>
    <dgm:cxn modelId="{30B9359D-0CCC-4FF5-BD8E-9700DC52B6C5}" type="presParOf" srcId="{C39EE750-1D5E-4FEF-B538-3A72529704F1}" destId="{F0B1DE22-9F52-495D-9F6A-19141B85CB25}" srcOrd="4" destOrd="0" presId="urn:microsoft.com/office/officeart/2005/8/layout/hList9"/>
    <dgm:cxn modelId="{B97406C9-6155-41B5-B452-65A4AF2ED3AD}" type="presParOf" srcId="{C39EE750-1D5E-4FEF-B538-3A72529704F1}" destId="{D1381F0F-74DD-45EF-AE01-1FED1B751AB3}" srcOrd="5" destOrd="0" presId="urn:microsoft.com/office/officeart/2005/8/layout/hList9"/>
    <dgm:cxn modelId="{6742BEA4-E3EA-4F35-A44E-15410934E383}" type="presParOf" srcId="{C39EE750-1D5E-4FEF-B538-3A72529704F1}" destId="{56D0AD65-271D-4ED6-B3A9-F8770D51EAD2}" srcOrd="6" destOrd="0" presId="urn:microsoft.com/office/officeart/2005/8/layout/hList9"/>
    <dgm:cxn modelId="{1559AAE9-D920-4889-B0B1-74E6118237D0}" type="presParOf" srcId="{56D0AD65-271D-4ED6-B3A9-F8770D51EAD2}" destId="{6ADF444C-B826-40FC-8E45-881D9DFAAD52}" srcOrd="0" destOrd="0" presId="urn:microsoft.com/office/officeart/2005/8/layout/hList9"/>
    <dgm:cxn modelId="{543CBF47-E071-4BF0-B68E-7698D0A6CF55}" type="presParOf" srcId="{56D0AD65-271D-4ED6-B3A9-F8770D51EAD2}" destId="{4B6A84F8-3BAC-4F61-AE7F-D296A021DFD6}" srcOrd="1" destOrd="0" presId="urn:microsoft.com/office/officeart/2005/8/layout/hList9"/>
    <dgm:cxn modelId="{4F89D852-56EF-4987-A1A2-B9D6DF99A3CF}" type="presParOf" srcId="{4B6A84F8-3BAC-4F61-AE7F-D296A021DFD6}" destId="{A210DED7-F123-41B9-B979-EFF87410603D}" srcOrd="0" destOrd="0" presId="urn:microsoft.com/office/officeart/2005/8/layout/hList9"/>
    <dgm:cxn modelId="{15C3B00D-54B5-4826-9B31-0865B8D42346}" type="presParOf" srcId="{4B6A84F8-3BAC-4F61-AE7F-D296A021DFD6}" destId="{48EE3953-D5ED-4F8D-9569-071AFA1D044E}" srcOrd="1" destOrd="0" presId="urn:microsoft.com/office/officeart/2005/8/layout/hList9"/>
    <dgm:cxn modelId="{2596881A-D3DE-4BBD-BCD8-5E7F63101CF1}" type="presParOf" srcId="{56D0AD65-271D-4ED6-B3A9-F8770D51EAD2}" destId="{12B913DA-C879-4745-93A4-0B76E37D6F51}" srcOrd="2" destOrd="0" presId="urn:microsoft.com/office/officeart/2005/8/layout/hList9"/>
    <dgm:cxn modelId="{317C4614-9004-49C6-B6C4-C46A4F39D4F7}" type="presParOf" srcId="{12B913DA-C879-4745-93A4-0B76E37D6F51}" destId="{CFC92D9A-A76A-40A3-A275-BF8808B55F81}" srcOrd="0" destOrd="0" presId="urn:microsoft.com/office/officeart/2005/8/layout/hList9"/>
    <dgm:cxn modelId="{84CF0317-F6A1-4290-9E57-95E14ED6728C}" type="presParOf" srcId="{12B913DA-C879-4745-93A4-0B76E37D6F51}" destId="{44E720EC-B706-4870-BA8D-8B49921DD9A6}" srcOrd="1" destOrd="0" presId="urn:microsoft.com/office/officeart/2005/8/layout/hList9"/>
    <dgm:cxn modelId="{0D942610-51E5-4529-A4AC-3B9AAD927181}" type="presParOf" srcId="{C39EE750-1D5E-4FEF-B538-3A72529704F1}" destId="{B22CF4C7-48EF-476C-B183-846C67E7FD71}" srcOrd="7" destOrd="0" presId="urn:microsoft.com/office/officeart/2005/8/layout/hList9"/>
    <dgm:cxn modelId="{20C62202-71CE-4AED-A78B-D06455751A6D}" type="presParOf" srcId="{C39EE750-1D5E-4FEF-B538-3A72529704F1}" destId="{5369A265-D839-4A53-85A4-9E4E0437B12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9FBA9-69F5-487D-AE7D-44E81F0A38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68BAE-94CB-43E4-9D75-4B904165BE14}">
      <dgm:prSet phldrT="[Текст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r>
            <a:rPr lang="ru-RU" sz="1600" b="0" kern="1200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Запрет на розничную продажу алкогольной продукции, за исключением розничной продажи алкогольной продукции при оказании услуг общественного питания</a:t>
          </a:r>
        </a:p>
      </dgm:t>
    </dgm:pt>
    <dgm:pt modelId="{351742DB-791E-45B4-A344-FC26FB326477}" type="parTrans" cxnId="{15E2459E-C125-4CD6-85C5-33E6498CC1EC}">
      <dgm:prSet/>
      <dgm:spPr/>
      <dgm:t>
        <a:bodyPr/>
        <a:lstStyle/>
        <a:p>
          <a:endParaRPr lang="ru-RU"/>
        </a:p>
      </dgm:t>
    </dgm:pt>
    <dgm:pt modelId="{D3AB6F62-837A-4DCE-BBED-125A50AA658B}" type="sibTrans" cxnId="{15E2459E-C125-4CD6-85C5-33E6498CC1EC}">
      <dgm:prSet/>
      <dgm:spPr/>
      <dgm:t>
        <a:bodyPr/>
        <a:lstStyle/>
        <a:p>
          <a:endParaRPr lang="ru-RU"/>
        </a:p>
      </dgm:t>
    </dgm:pt>
    <dgm:pt modelId="{6D60E851-745A-4190-8E96-16E2CE8D47E8}">
      <dgm:prSet phldrT="[Текст]" custT="1"/>
      <dgm:spPr>
        <a:gradFill flip="none" rotWithShape="1">
          <a:gsLst>
            <a:gs pos="0">
              <a:srgbClr val="AD0101">
                <a:lumMod val="5000"/>
                <a:lumOff val="95000"/>
              </a:srgbClr>
            </a:gs>
            <a:gs pos="74000">
              <a:srgbClr val="AD0101">
                <a:lumMod val="45000"/>
                <a:lumOff val="55000"/>
              </a:srgbClr>
            </a:gs>
            <a:gs pos="83000">
              <a:srgbClr val="AD0101">
                <a:lumMod val="45000"/>
                <a:lumOff val="55000"/>
              </a:srgbClr>
            </a:gs>
            <a:gs pos="100000">
              <a:srgbClr val="AD0101">
                <a:lumMod val="30000"/>
                <a:lumOff val="70000"/>
              </a:srgbClr>
            </a:gs>
          </a:gsLst>
          <a:lin ang="0" scaled="1"/>
          <a:tileRect/>
        </a:gradFill>
        <a:ln w="22225" cap="flat" cmpd="sng" algn="ctr">
          <a:noFill/>
          <a:prstDash val="solid"/>
        </a:ln>
        <a:effectLst/>
      </dgm:spPr>
      <dgm:t>
        <a:bodyPr spcFirstLastPara="0" vert="horz" wrap="square" lIns="564674" tIns="40640" rIns="40640" bIns="40640" numCol="1" spcCol="1270" anchor="ctr" anchorCtr="0"/>
        <a:lstStyle/>
        <a:p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Розничная продажа алкогольной продукции при оказании услуг общественного питания в объектах общественного питания, расположенных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в МКД и (или) на прилегающих к ним территориях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, на территории Республики Карелия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допускается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 только в указанных объектах общественного питания, имеющих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зал обслуживания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 посетителей общей площадью не менее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75 м2 (для городских округов) и не менее 50 м2 (для городских и сельских поселений)</a:t>
          </a:r>
        </a:p>
      </dgm:t>
    </dgm:pt>
    <dgm:pt modelId="{EF337D7B-B85C-4859-A5D2-8783F663DA1A}" type="parTrans" cxnId="{AC42B18C-E341-411E-A475-B1CF069BCFAA}">
      <dgm:prSet/>
      <dgm:spPr/>
      <dgm:t>
        <a:bodyPr/>
        <a:lstStyle/>
        <a:p>
          <a:endParaRPr lang="ru-RU"/>
        </a:p>
      </dgm:t>
    </dgm:pt>
    <dgm:pt modelId="{D483A6C1-58F0-495D-A3EE-B1F6A6558391}" type="sibTrans" cxnId="{AC42B18C-E341-411E-A475-B1CF069BCFAA}">
      <dgm:prSet/>
      <dgm:spPr/>
      <dgm:t>
        <a:bodyPr/>
        <a:lstStyle/>
        <a:p>
          <a:endParaRPr lang="ru-RU"/>
        </a:p>
      </dgm:t>
    </dgm:pt>
    <dgm:pt modelId="{CBB386D8-B777-4FB4-BD02-985649BDE3A9}">
      <dgm:prSet phldrT="[Текст]" custT="1"/>
      <dgm:spPr>
        <a:gradFill flip="none" rotWithShape="1">
          <a:gsLst>
            <a:gs pos="0">
              <a:srgbClr val="AD0101">
                <a:lumMod val="5000"/>
                <a:lumOff val="95000"/>
              </a:srgbClr>
            </a:gs>
            <a:gs pos="74000">
              <a:srgbClr val="AD0101">
                <a:lumMod val="45000"/>
                <a:lumOff val="55000"/>
              </a:srgbClr>
            </a:gs>
            <a:gs pos="83000">
              <a:srgbClr val="AD0101">
                <a:lumMod val="45000"/>
                <a:lumOff val="55000"/>
              </a:srgbClr>
            </a:gs>
            <a:gs pos="100000">
              <a:srgbClr val="AD0101">
                <a:lumMod val="30000"/>
                <a:lumOff val="70000"/>
              </a:srgbClr>
            </a:gs>
          </a:gsLst>
          <a:lin ang="0" scaled="1"/>
          <a:tileRect/>
        </a:gradFill>
        <a:ln w="22225" cap="flat" cmpd="sng" algn="ctr">
          <a:noFill/>
          <a:prstDash val="solid"/>
        </a:ln>
        <a:effectLst/>
      </dgm:spPr>
      <dgm:t>
        <a:bodyPr spcFirstLastPara="0" vert="horz" wrap="square" lIns="564674" tIns="40640" rIns="40640" bIns="40640" numCol="1" spcCol="1270" anchor="ctr" anchorCtr="0"/>
        <a:lstStyle/>
        <a:p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Установлен запрет на розничную продажу алкогольной продукции в торговых объектах, находящихся в зданиях, в которых расположены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общежития,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 жилые помещения в которых предназначены для временного проживания граждан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в период их обучения 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в организациях, осуществляющих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образовательную деятельность</a:t>
          </a:r>
        </a:p>
      </dgm:t>
    </dgm:pt>
    <dgm:pt modelId="{DBC21492-F797-4A7B-BC4B-B174B09FD097}" type="parTrans" cxnId="{20E2CB8B-94D6-48B7-AE51-AEDF2CDFD444}">
      <dgm:prSet/>
      <dgm:spPr/>
      <dgm:t>
        <a:bodyPr/>
        <a:lstStyle/>
        <a:p>
          <a:endParaRPr lang="ru-RU"/>
        </a:p>
      </dgm:t>
    </dgm:pt>
    <dgm:pt modelId="{122F7A62-2F4A-4CC7-8AB4-AF6888E24E98}" type="sibTrans" cxnId="{20E2CB8B-94D6-48B7-AE51-AEDF2CDFD444}">
      <dgm:prSet/>
      <dgm:spPr/>
      <dgm:t>
        <a:bodyPr/>
        <a:lstStyle/>
        <a:p>
          <a:endParaRPr lang="ru-RU"/>
        </a:p>
      </dgm:t>
    </dgm:pt>
    <dgm:pt modelId="{2F96B3BD-8F9B-4B2E-87D6-9F50004C8D57}">
      <dgm:prSet custT="1"/>
      <dgm:spPr>
        <a:gradFill flip="none" rotWithShape="1">
          <a:gsLst>
            <a:gs pos="0">
              <a:srgbClr val="AD0101">
                <a:lumMod val="5000"/>
                <a:lumOff val="95000"/>
              </a:srgbClr>
            </a:gs>
            <a:gs pos="74000">
              <a:srgbClr val="AD0101">
                <a:lumMod val="45000"/>
                <a:lumOff val="55000"/>
              </a:srgbClr>
            </a:gs>
            <a:gs pos="83000">
              <a:srgbClr val="AD0101">
                <a:lumMod val="45000"/>
                <a:lumOff val="55000"/>
              </a:srgbClr>
            </a:gs>
            <a:gs pos="100000">
              <a:srgbClr val="AD0101">
                <a:lumMod val="30000"/>
                <a:lumOff val="70000"/>
              </a:srgbClr>
            </a:gs>
          </a:gsLst>
          <a:lin ang="0" scaled="1"/>
          <a:tileRect/>
        </a:gradFill>
        <a:ln w="22225" cap="flat" cmpd="sng" algn="ctr">
          <a:noFill/>
          <a:prstDash val="solid"/>
        </a:ln>
        <a:effectLst/>
      </dgm:spPr>
      <dgm:t>
        <a:bodyPr spcFirstLastPara="0" vert="horz" wrap="square" lIns="564674" tIns="40640" rIns="40640" bIns="40640" numCol="1" spcCol="1270" anchor="ctr" anchorCtr="0"/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Установлен запрет на розничную продажу алкогольной продукции, за исключением розничной продажи алкогольной продукции при оказании услуг общественного питания: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1) в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Международный день защиты детей 1 июня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;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 2) в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День знаний 1 сентября 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(в случае, если 1 сентября приходится на выходной день - в первый, следующий за 1 сентября рабочий день)</a:t>
          </a:r>
          <a:endParaRPr lang="ru-RU" sz="900" kern="1200" dirty="0">
            <a:solidFill>
              <a:prstClr val="white"/>
            </a:solidFill>
            <a:latin typeface="Times New Roman"/>
            <a:ea typeface="+mn-ea"/>
            <a:cs typeface="+mn-cs"/>
          </a:endParaRPr>
        </a:p>
      </dgm:t>
    </dgm:pt>
    <dgm:pt modelId="{63961534-61B1-464A-8EB4-EAE8DFCB44C7}" type="parTrans" cxnId="{BF4EFDAC-8697-455C-9E3E-A4C0C89F92B0}">
      <dgm:prSet/>
      <dgm:spPr/>
      <dgm:t>
        <a:bodyPr/>
        <a:lstStyle/>
        <a:p>
          <a:endParaRPr lang="ru-RU"/>
        </a:p>
      </dgm:t>
    </dgm:pt>
    <dgm:pt modelId="{C74526ED-D3E0-4AC4-B7DF-94B7D986ECF2}" type="sibTrans" cxnId="{BF4EFDAC-8697-455C-9E3E-A4C0C89F92B0}">
      <dgm:prSet/>
      <dgm:spPr/>
      <dgm:t>
        <a:bodyPr/>
        <a:lstStyle/>
        <a:p>
          <a:endParaRPr lang="ru-RU"/>
        </a:p>
      </dgm:t>
    </dgm:pt>
    <dgm:pt modelId="{CE3533CC-9860-4B86-AA99-75DF3E167885}">
      <dgm:prSet custT="1"/>
      <dgm:spPr>
        <a:gradFill flip="none" rotWithShape="1">
          <a:gsLst>
            <a:gs pos="0">
              <a:srgbClr val="AD0101">
                <a:lumMod val="5000"/>
                <a:lumOff val="95000"/>
              </a:srgbClr>
            </a:gs>
            <a:gs pos="74000">
              <a:srgbClr val="AD0101">
                <a:lumMod val="45000"/>
                <a:lumOff val="55000"/>
              </a:srgbClr>
            </a:gs>
            <a:gs pos="83000">
              <a:srgbClr val="AD0101">
                <a:lumMod val="45000"/>
                <a:lumOff val="55000"/>
              </a:srgbClr>
            </a:gs>
            <a:gs pos="100000">
              <a:srgbClr val="AD0101">
                <a:lumMod val="30000"/>
                <a:lumOff val="70000"/>
              </a:srgbClr>
            </a:gs>
          </a:gsLst>
          <a:lin ang="0" scaled="1"/>
          <a:tileRect/>
        </a:gradFill>
        <a:ln w="22225" cap="flat" cmpd="sng" algn="ctr">
          <a:noFill/>
          <a:prstDash val="solid"/>
        </a:ln>
        <a:effectLst/>
      </dgm:spPr>
      <dgm:t>
        <a:bodyPr/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Минимальный размер </a:t>
          </a:r>
          <a:r>
            <a:rPr lang="ru-RU" sz="16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уставного капитала (уставного фонда) в целях розничной продажи алкогольной продукции</a:t>
          </a:r>
        </a:p>
      </dgm:t>
    </dgm:pt>
    <dgm:pt modelId="{E0E4FD79-6111-4D6C-B041-0BB0C68AFB49}" type="parTrans" cxnId="{69C48408-4F85-41A0-92A4-871A5741C6C4}">
      <dgm:prSet/>
      <dgm:spPr/>
      <dgm:t>
        <a:bodyPr/>
        <a:lstStyle/>
        <a:p>
          <a:endParaRPr lang="ru-RU"/>
        </a:p>
      </dgm:t>
    </dgm:pt>
    <dgm:pt modelId="{7BEEEAC3-B2C9-4902-85FD-227178572008}" type="sibTrans" cxnId="{69C48408-4F85-41A0-92A4-871A5741C6C4}">
      <dgm:prSet/>
      <dgm:spPr/>
      <dgm:t>
        <a:bodyPr/>
        <a:lstStyle/>
        <a:p>
          <a:endParaRPr lang="ru-RU"/>
        </a:p>
      </dgm:t>
    </dgm:pt>
    <dgm:pt modelId="{2F0C4D9A-A250-41AB-97FD-789E532A3337}" type="pres">
      <dgm:prSet presAssocID="{AF39FBA9-69F5-487D-AE7D-44E81F0A3856}" presName="Name0" presStyleCnt="0">
        <dgm:presLayoutVars>
          <dgm:chMax val="7"/>
          <dgm:chPref val="7"/>
          <dgm:dir/>
        </dgm:presLayoutVars>
      </dgm:prSet>
      <dgm:spPr/>
    </dgm:pt>
    <dgm:pt modelId="{61075257-15EE-4DAD-AC0C-6EEF0C2D4807}" type="pres">
      <dgm:prSet presAssocID="{AF39FBA9-69F5-487D-AE7D-44E81F0A3856}" presName="Name1" presStyleCnt="0"/>
      <dgm:spPr/>
    </dgm:pt>
    <dgm:pt modelId="{B370BDBC-6F27-4FAF-B8D1-1A2E397EA450}" type="pres">
      <dgm:prSet presAssocID="{AF39FBA9-69F5-487D-AE7D-44E81F0A3856}" presName="cycle" presStyleCnt="0"/>
      <dgm:spPr/>
    </dgm:pt>
    <dgm:pt modelId="{7DE1F545-5AE0-435E-93AF-73747C487299}" type="pres">
      <dgm:prSet presAssocID="{AF39FBA9-69F5-487D-AE7D-44E81F0A3856}" presName="srcNode" presStyleLbl="node1" presStyleIdx="0" presStyleCnt="5"/>
      <dgm:spPr/>
    </dgm:pt>
    <dgm:pt modelId="{75D3BA0F-AABD-4949-9A46-159345873225}" type="pres">
      <dgm:prSet presAssocID="{AF39FBA9-69F5-487D-AE7D-44E81F0A3856}" presName="conn" presStyleLbl="parChTrans1D2" presStyleIdx="0" presStyleCnt="1"/>
      <dgm:spPr/>
    </dgm:pt>
    <dgm:pt modelId="{9683170E-860A-4CF9-AF17-4E93A2C4D314}" type="pres">
      <dgm:prSet presAssocID="{AF39FBA9-69F5-487D-AE7D-44E81F0A3856}" presName="extraNode" presStyleLbl="node1" presStyleIdx="0" presStyleCnt="5"/>
      <dgm:spPr/>
    </dgm:pt>
    <dgm:pt modelId="{B0697AEE-0DD4-4919-B811-49C333873D3C}" type="pres">
      <dgm:prSet presAssocID="{AF39FBA9-69F5-487D-AE7D-44E81F0A3856}" presName="dstNode" presStyleLbl="node1" presStyleIdx="0" presStyleCnt="5"/>
      <dgm:spPr/>
    </dgm:pt>
    <dgm:pt modelId="{4AE6DCF8-D288-40E6-AA0D-88797868CEE1}" type="pres">
      <dgm:prSet presAssocID="{31768BAE-94CB-43E4-9D75-4B904165BE14}" presName="text_1" presStyleLbl="node1" presStyleIdx="0" presStyleCnt="5">
        <dgm:presLayoutVars>
          <dgm:bulletEnabled val="1"/>
        </dgm:presLayoutVars>
      </dgm:prSet>
      <dgm:spPr/>
    </dgm:pt>
    <dgm:pt modelId="{82C91C59-B65F-4883-8AB9-1EB490DEAD74}" type="pres">
      <dgm:prSet presAssocID="{31768BAE-94CB-43E4-9D75-4B904165BE14}" presName="accent_1" presStyleCnt="0"/>
      <dgm:spPr/>
    </dgm:pt>
    <dgm:pt modelId="{6FF11AD0-C34E-4C7D-8E98-A1803164940E}" type="pres">
      <dgm:prSet presAssocID="{31768BAE-94CB-43E4-9D75-4B904165BE14}" presName="accentRepeatNode" presStyleLbl="solidFgAcc1" presStyleIdx="0" presStyleCnt="5" custLinFactNeighborX="363" custLinFactNeighborY="2665"/>
      <dgm:spPr>
        <a:solidFill>
          <a:schemeClr val="accent4">
            <a:lumMod val="20000"/>
            <a:lumOff val="80000"/>
          </a:schemeClr>
        </a:solidFill>
        <a:ln w="12700">
          <a:solidFill>
            <a:srgbClr val="C00000"/>
          </a:solidFill>
        </a:ln>
      </dgm:spPr>
    </dgm:pt>
    <dgm:pt modelId="{00780F0B-43BE-483A-85DF-96771AED555B}" type="pres">
      <dgm:prSet presAssocID="{6D60E851-745A-4190-8E96-16E2CE8D47E8}" presName="text_2" presStyleLbl="node1" presStyleIdx="1" presStyleCnt="5" custScaleY="152905">
        <dgm:presLayoutVars>
          <dgm:bulletEnabled val="1"/>
        </dgm:presLayoutVars>
      </dgm:prSet>
      <dgm:spPr>
        <a:xfrm>
          <a:off x="930186" y="1422800"/>
          <a:ext cx="7047085" cy="711400"/>
        </a:xfrm>
        <a:prstGeom prst="rect">
          <a:avLst/>
        </a:prstGeom>
      </dgm:spPr>
    </dgm:pt>
    <dgm:pt modelId="{E12AAD63-6363-4DF7-AA95-5EB996784C46}" type="pres">
      <dgm:prSet presAssocID="{6D60E851-745A-4190-8E96-16E2CE8D47E8}" presName="accent_2" presStyleCnt="0"/>
      <dgm:spPr/>
    </dgm:pt>
    <dgm:pt modelId="{0ED7732A-3B90-406C-A8E1-D50C3E0B536D}" type="pres">
      <dgm:prSet presAssocID="{6D60E851-745A-4190-8E96-16E2CE8D47E8}" presName="accentRepeatNode" presStyleLbl="solidFgAcc1" presStyleIdx="1" presStyleCnt="5" custScaleX="125588" custScaleY="122324"/>
      <dgm:spPr>
        <a:xfrm>
          <a:off x="371790" y="1234617"/>
          <a:ext cx="1116792" cy="1087766"/>
        </a:xfrm>
        <a:prstGeom prst="ellipse">
          <a:avLst/>
        </a:prstGeom>
        <a:solidFill>
          <a:srgbClr val="808DA9">
            <a:lumMod val="20000"/>
            <a:lumOff val="8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gm:spPr>
    </dgm:pt>
    <dgm:pt modelId="{5A03FEF5-4996-4ECB-B900-FA9D2A3A6290}" type="pres">
      <dgm:prSet presAssocID="{CBB386D8-B777-4FB4-BD02-985649BDE3A9}" presName="text_3" presStyleLbl="node1" presStyleIdx="2" presStyleCnt="5">
        <dgm:presLayoutVars>
          <dgm:bulletEnabled val="1"/>
        </dgm:presLayoutVars>
      </dgm:prSet>
      <dgm:spPr>
        <a:xfrm>
          <a:off x="930186" y="2490086"/>
          <a:ext cx="7047085" cy="711400"/>
        </a:xfrm>
        <a:prstGeom prst="rect">
          <a:avLst/>
        </a:prstGeom>
      </dgm:spPr>
    </dgm:pt>
    <dgm:pt modelId="{542742AE-0237-4B43-8511-617ADCBB770D}" type="pres">
      <dgm:prSet presAssocID="{CBB386D8-B777-4FB4-BD02-985649BDE3A9}" presName="accent_3" presStyleCnt="0"/>
      <dgm:spPr/>
    </dgm:pt>
    <dgm:pt modelId="{BEE2DAD2-7F68-4AB4-B521-A2FC353301C9}" type="pres">
      <dgm:prSet presAssocID="{CBB386D8-B777-4FB4-BD02-985649BDE3A9}" presName="accentRepeatNode" presStyleLbl="solidFgAcc1" presStyleIdx="2" presStyleCnt="5"/>
      <dgm:spPr>
        <a:xfrm>
          <a:off x="485560" y="2401161"/>
          <a:ext cx="889250" cy="889250"/>
        </a:xfrm>
        <a:prstGeom prst="ellipse">
          <a:avLst/>
        </a:prstGeom>
        <a:solidFill>
          <a:srgbClr val="808DA9">
            <a:lumMod val="20000"/>
            <a:lumOff val="8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gm:spPr>
    </dgm:pt>
    <dgm:pt modelId="{B330EE7A-FB8B-444D-B1C1-9343708BF675}" type="pres">
      <dgm:prSet presAssocID="{2F96B3BD-8F9B-4B2E-87D6-9F50004C8D57}" presName="text_4" presStyleLbl="node1" presStyleIdx="3" presStyleCnt="5" custScaleY="157971">
        <dgm:presLayoutVars>
          <dgm:bulletEnabled val="1"/>
        </dgm:presLayoutVars>
      </dgm:prSet>
      <dgm:spPr>
        <a:xfrm>
          <a:off x="522323" y="3557372"/>
          <a:ext cx="7454947" cy="711400"/>
        </a:xfrm>
        <a:prstGeom prst="rect">
          <a:avLst/>
        </a:prstGeom>
      </dgm:spPr>
    </dgm:pt>
    <dgm:pt modelId="{D4598037-5BCE-40E2-97B7-08FA530C8847}" type="pres">
      <dgm:prSet presAssocID="{2F96B3BD-8F9B-4B2E-87D6-9F50004C8D57}" presName="accent_4" presStyleCnt="0"/>
      <dgm:spPr/>
    </dgm:pt>
    <dgm:pt modelId="{15C46362-89F5-4740-9F8E-C9F6EE1F8A29}" type="pres">
      <dgm:prSet presAssocID="{2F96B3BD-8F9B-4B2E-87D6-9F50004C8D57}" presName="accentRepeatNode" presStyleLbl="solidFgAcc1" presStyleIdx="3" presStyleCnt="5" custScaleX="121843" custScaleY="126377"/>
      <dgm:spPr>
        <a:xfrm>
          <a:off x="77698" y="3468447"/>
          <a:ext cx="889250" cy="889250"/>
        </a:xfrm>
        <a:prstGeom prst="ellipse">
          <a:avLst/>
        </a:prstGeom>
        <a:solidFill>
          <a:srgbClr val="808DA9">
            <a:lumMod val="20000"/>
            <a:lumOff val="8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gm:spPr>
    </dgm:pt>
    <dgm:pt modelId="{107BDF2F-751E-43E4-8C19-2AD4D83358AC}" type="pres">
      <dgm:prSet presAssocID="{CE3533CC-9860-4B86-AA99-75DF3E167885}" presName="text_5" presStyleLbl="node1" presStyleIdx="4" presStyleCnt="5">
        <dgm:presLayoutVars>
          <dgm:bulletEnabled val="1"/>
        </dgm:presLayoutVars>
      </dgm:prSet>
      <dgm:spPr/>
    </dgm:pt>
    <dgm:pt modelId="{DECC3610-4C26-4DEF-83DC-F9C56BBC0421}" type="pres">
      <dgm:prSet presAssocID="{CE3533CC-9860-4B86-AA99-75DF3E167885}" presName="accent_5" presStyleCnt="0"/>
      <dgm:spPr/>
    </dgm:pt>
    <dgm:pt modelId="{CD8E1346-2430-4BDD-AD97-4B3CB45F20CE}" type="pres">
      <dgm:prSet presAssocID="{CE3533CC-9860-4B86-AA99-75DF3E167885}" presName="accentRepeatNode" presStyleLbl="solidFgAcc1" presStyleIdx="4" presStyleCnt="5"/>
      <dgm:spPr>
        <a:xfrm>
          <a:off x="81684" y="4062751"/>
          <a:ext cx="796897" cy="796897"/>
        </a:xfrm>
        <a:prstGeom prst="ellipse">
          <a:avLst/>
        </a:prstGeom>
        <a:solidFill>
          <a:srgbClr val="808DA9">
            <a:lumMod val="20000"/>
            <a:lumOff val="8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gm:spPr>
    </dgm:pt>
  </dgm:ptLst>
  <dgm:cxnLst>
    <dgm:cxn modelId="{69C48408-4F85-41A0-92A4-871A5741C6C4}" srcId="{AF39FBA9-69F5-487D-AE7D-44E81F0A3856}" destId="{CE3533CC-9860-4B86-AA99-75DF3E167885}" srcOrd="4" destOrd="0" parTransId="{E0E4FD79-6111-4D6C-B041-0BB0C68AFB49}" sibTransId="{7BEEEAC3-B2C9-4902-85FD-227178572008}"/>
    <dgm:cxn modelId="{EC891412-D8C3-4889-B29B-4ACCCDD7A0E3}" type="presOf" srcId="{CBB386D8-B777-4FB4-BD02-985649BDE3A9}" destId="{5A03FEF5-4996-4ECB-B900-FA9D2A3A6290}" srcOrd="0" destOrd="0" presId="urn:microsoft.com/office/officeart/2008/layout/VerticalCurvedList"/>
    <dgm:cxn modelId="{83BFC331-B957-4795-A7A0-0C52FDBFC6D1}" type="presOf" srcId="{6D60E851-745A-4190-8E96-16E2CE8D47E8}" destId="{00780F0B-43BE-483A-85DF-96771AED555B}" srcOrd="0" destOrd="0" presId="urn:microsoft.com/office/officeart/2008/layout/VerticalCurvedList"/>
    <dgm:cxn modelId="{955F1B3B-8088-4C56-8D54-82E35D896C3F}" type="presOf" srcId="{D3AB6F62-837A-4DCE-BBED-125A50AA658B}" destId="{75D3BA0F-AABD-4949-9A46-159345873225}" srcOrd="0" destOrd="0" presId="urn:microsoft.com/office/officeart/2008/layout/VerticalCurvedList"/>
    <dgm:cxn modelId="{C9C50E74-1935-4965-9C2B-4896EC5A23C7}" type="presOf" srcId="{2F96B3BD-8F9B-4B2E-87D6-9F50004C8D57}" destId="{B330EE7A-FB8B-444D-B1C1-9343708BF675}" srcOrd="0" destOrd="0" presId="urn:microsoft.com/office/officeart/2008/layout/VerticalCurvedList"/>
    <dgm:cxn modelId="{FB3C2E5A-887E-4700-B6D0-040C3ADB13F4}" type="presOf" srcId="{CE3533CC-9860-4B86-AA99-75DF3E167885}" destId="{107BDF2F-751E-43E4-8C19-2AD4D83358AC}" srcOrd="0" destOrd="0" presId="urn:microsoft.com/office/officeart/2008/layout/VerticalCurvedList"/>
    <dgm:cxn modelId="{4D77C67E-92BE-4760-833F-BF06BCC71B94}" type="presOf" srcId="{31768BAE-94CB-43E4-9D75-4B904165BE14}" destId="{4AE6DCF8-D288-40E6-AA0D-88797868CEE1}" srcOrd="0" destOrd="0" presId="urn:microsoft.com/office/officeart/2008/layout/VerticalCurvedList"/>
    <dgm:cxn modelId="{20E2CB8B-94D6-48B7-AE51-AEDF2CDFD444}" srcId="{AF39FBA9-69F5-487D-AE7D-44E81F0A3856}" destId="{CBB386D8-B777-4FB4-BD02-985649BDE3A9}" srcOrd="2" destOrd="0" parTransId="{DBC21492-F797-4A7B-BC4B-B174B09FD097}" sibTransId="{122F7A62-2F4A-4CC7-8AB4-AF6888E24E98}"/>
    <dgm:cxn modelId="{AC42B18C-E341-411E-A475-B1CF069BCFAA}" srcId="{AF39FBA9-69F5-487D-AE7D-44E81F0A3856}" destId="{6D60E851-745A-4190-8E96-16E2CE8D47E8}" srcOrd="1" destOrd="0" parTransId="{EF337D7B-B85C-4859-A5D2-8783F663DA1A}" sibTransId="{D483A6C1-58F0-495D-A3EE-B1F6A6558391}"/>
    <dgm:cxn modelId="{15E2459E-C125-4CD6-85C5-33E6498CC1EC}" srcId="{AF39FBA9-69F5-487D-AE7D-44E81F0A3856}" destId="{31768BAE-94CB-43E4-9D75-4B904165BE14}" srcOrd="0" destOrd="0" parTransId="{351742DB-791E-45B4-A344-FC26FB326477}" sibTransId="{D3AB6F62-837A-4DCE-BBED-125A50AA658B}"/>
    <dgm:cxn modelId="{BF4EFDAC-8697-455C-9E3E-A4C0C89F92B0}" srcId="{AF39FBA9-69F5-487D-AE7D-44E81F0A3856}" destId="{2F96B3BD-8F9B-4B2E-87D6-9F50004C8D57}" srcOrd="3" destOrd="0" parTransId="{63961534-61B1-464A-8EB4-EAE8DFCB44C7}" sibTransId="{C74526ED-D3E0-4AC4-B7DF-94B7D986ECF2}"/>
    <dgm:cxn modelId="{A50C00D4-E750-42AA-9827-8B5BF7AE4511}" type="presOf" srcId="{AF39FBA9-69F5-487D-AE7D-44E81F0A3856}" destId="{2F0C4D9A-A250-41AB-97FD-789E532A3337}" srcOrd="0" destOrd="0" presId="urn:microsoft.com/office/officeart/2008/layout/VerticalCurvedList"/>
    <dgm:cxn modelId="{50AC3497-78F7-4178-AE2F-D1DF10CA38A9}" type="presParOf" srcId="{2F0C4D9A-A250-41AB-97FD-789E532A3337}" destId="{61075257-15EE-4DAD-AC0C-6EEF0C2D4807}" srcOrd="0" destOrd="0" presId="urn:microsoft.com/office/officeart/2008/layout/VerticalCurvedList"/>
    <dgm:cxn modelId="{594DFDA4-B319-467E-AF26-B99E23C7548F}" type="presParOf" srcId="{61075257-15EE-4DAD-AC0C-6EEF0C2D4807}" destId="{B370BDBC-6F27-4FAF-B8D1-1A2E397EA450}" srcOrd="0" destOrd="0" presId="urn:microsoft.com/office/officeart/2008/layout/VerticalCurvedList"/>
    <dgm:cxn modelId="{65E0D1AF-7EC1-4311-9084-77147EF9C9A4}" type="presParOf" srcId="{B370BDBC-6F27-4FAF-B8D1-1A2E397EA450}" destId="{7DE1F545-5AE0-435E-93AF-73747C487299}" srcOrd="0" destOrd="0" presId="urn:microsoft.com/office/officeart/2008/layout/VerticalCurvedList"/>
    <dgm:cxn modelId="{3C4340AF-7C65-4EFC-939F-605DE2102492}" type="presParOf" srcId="{B370BDBC-6F27-4FAF-B8D1-1A2E397EA450}" destId="{75D3BA0F-AABD-4949-9A46-159345873225}" srcOrd="1" destOrd="0" presId="urn:microsoft.com/office/officeart/2008/layout/VerticalCurvedList"/>
    <dgm:cxn modelId="{065F59FF-0FA3-419D-87D6-5CA77663F6D6}" type="presParOf" srcId="{B370BDBC-6F27-4FAF-B8D1-1A2E397EA450}" destId="{9683170E-860A-4CF9-AF17-4E93A2C4D314}" srcOrd="2" destOrd="0" presId="urn:microsoft.com/office/officeart/2008/layout/VerticalCurvedList"/>
    <dgm:cxn modelId="{8D0F0DF3-3371-4E9C-A7B1-B5C316F16100}" type="presParOf" srcId="{B370BDBC-6F27-4FAF-B8D1-1A2E397EA450}" destId="{B0697AEE-0DD4-4919-B811-49C333873D3C}" srcOrd="3" destOrd="0" presId="urn:microsoft.com/office/officeart/2008/layout/VerticalCurvedList"/>
    <dgm:cxn modelId="{E5DC0AB7-CF21-43BA-A7AB-40782D0EBF29}" type="presParOf" srcId="{61075257-15EE-4DAD-AC0C-6EEF0C2D4807}" destId="{4AE6DCF8-D288-40E6-AA0D-88797868CEE1}" srcOrd="1" destOrd="0" presId="urn:microsoft.com/office/officeart/2008/layout/VerticalCurvedList"/>
    <dgm:cxn modelId="{2ABC04F7-0E27-48AC-A994-FA32D28D3971}" type="presParOf" srcId="{61075257-15EE-4DAD-AC0C-6EEF0C2D4807}" destId="{82C91C59-B65F-4883-8AB9-1EB490DEAD74}" srcOrd="2" destOrd="0" presId="urn:microsoft.com/office/officeart/2008/layout/VerticalCurvedList"/>
    <dgm:cxn modelId="{18804165-DC86-44C8-8ADE-6FEAD011A086}" type="presParOf" srcId="{82C91C59-B65F-4883-8AB9-1EB490DEAD74}" destId="{6FF11AD0-C34E-4C7D-8E98-A1803164940E}" srcOrd="0" destOrd="0" presId="urn:microsoft.com/office/officeart/2008/layout/VerticalCurvedList"/>
    <dgm:cxn modelId="{283CBDF6-FE8D-4D59-927F-8F4BEE523A1E}" type="presParOf" srcId="{61075257-15EE-4DAD-AC0C-6EEF0C2D4807}" destId="{00780F0B-43BE-483A-85DF-96771AED555B}" srcOrd="3" destOrd="0" presId="urn:microsoft.com/office/officeart/2008/layout/VerticalCurvedList"/>
    <dgm:cxn modelId="{A8AAEE34-8C48-4E58-B41B-2350440618A5}" type="presParOf" srcId="{61075257-15EE-4DAD-AC0C-6EEF0C2D4807}" destId="{E12AAD63-6363-4DF7-AA95-5EB996784C46}" srcOrd="4" destOrd="0" presId="urn:microsoft.com/office/officeart/2008/layout/VerticalCurvedList"/>
    <dgm:cxn modelId="{754A9664-9E5F-4E3A-B43E-D2A9B7581A59}" type="presParOf" srcId="{E12AAD63-6363-4DF7-AA95-5EB996784C46}" destId="{0ED7732A-3B90-406C-A8E1-D50C3E0B536D}" srcOrd="0" destOrd="0" presId="urn:microsoft.com/office/officeart/2008/layout/VerticalCurvedList"/>
    <dgm:cxn modelId="{DEDBA6E9-94B0-49A5-AC60-31B8B7958D95}" type="presParOf" srcId="{61075257-15EE-4DAD-AC0C-6EEF0C2D4807}" destId="{5A03FEF5-4996-4ECB-B900-FA9D2A3A6290}" srcOrd="5" destOrd="0" presId="urn:microsoft.com/office/officeart/2008/layout/VerticalCurvedList"/>
    <dgm:cxn modelId="{3E79EE67-AAD8-4D9D-AE24-D3DF9CE38830}" type="presParOf" srcId="{61075257-15EE-4DAD-AC0C-6EEF0C2D4807}" destId="{542742AE-0237-4B43-8511-617ADCBB770D}" srcOrd="6" destOrd="0" presId="urn:microsoft.com/office/officeart/2008/layout/VerticalCurvedList"/>
    <dgm:cxn modelId="{95A9655A-C635-4B1E-980A-84D26BD72F4E}" type="presParOf" srcId="{542742AE-0237-4B43-8511-617ADCBB770D}" destId="{BEE2DAD2-7F68-4AB4-B521-A2FC353301C9}" srcOrd="0" destOrd="0" presId="urn:microsoft.com/office/officeart/2008/layout/VerticalCurvedList"/>
    <dgm:cxn modelId="{0C1A3F39-0CB5-41D8-9458-D81E0C9D1737}" type="presParOf" srcId="{61075257-15EE-4DAD-AC0C-6EEF0C2D4807}" destId="{B330EE7A-FB8B-444D-B1C1-9343708BF675}" srcOrd="7" destOrd="0" presId="urn:microsoft.com/office/officeart/2008/layout/VerticalCurvedList"/>
    <dgm:cxn modelId="{3C6FF0B4-D4C0-4162-A475-9A8CBA24CAC2}" type="presParOf" srcId="{61075257-15EE-4DAD-AC0C-6EEF0C2D4807}" destId="{D4598037-5BCE-40E2-97B7-08FA530C8847}" srcOrd="8" destOrd="0" presId="urn:microsoft.com/office/officeart/2008/layout/VerticalCurvedList"/>
    <dgm:cxn modelId="{F6F660CD-2BE1-435F-86C4-78A5BF4476E0}" type="presParOf" srcId="{D4598037-5BCE-40E2-97B7-08FA530C8847}" destId="{15C46362-89F5-4740-9F8E-C9F6EE1F8A29}" srcOrd="0" destOrd="0" presId="urn:microsoft.com/office/officeart/2008/layout/VerticalCurvedList"/>
    <dgm:cxn modelId="{15FD6438-5DDB-43AC-BCAB-097FF6A6598F}" type="presParOf" srcId="{61075257-15EE-4DAD-AC0C-6EEF0C2D4807}" destId="{107BDF2F-751E-43E4-8C19-2AD4D83358AC}" srcOrd="9" destOrd="0" presId="urn:microsoft.com/office/officeart/2008/layout/VerticalCurvedList"/>
    <dgm:cxn modelId="{AD6DF2EC-36FE-4E07-8A9A-DABCE4A17E93}" type="presParOf" srcId="{61075257-15EE-4DAD-AC0C-6EEF0C2D4807}" destId="{DECC3610-4C26-4DEF-83DC-F9C56BBC0421}" srcOrd="10" destOrd="0" presId="urn:microsoft.com/office/officeart/2008/layout/VerticalCurvedList"/>
    <dgm:cxn modelId="{139B77A7-A197-4201-A974-05EBEE110A28}" type="presParOf" srcId="{DECC3610-4C26-4DEF-83DC-F9C56BBC0421}" destId="{CD8E1346-2430-4BDD-AD97-4B3CB45F20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5221A-6666-407F-83BF-374512488C6A}">
      <dsp:nvSpPr>
        <dsp:cNvPr id="0" name=""/>
        <dsp:cNvSpPr/>
      </dsp:nvSpPr>
      <dsp:spPr>
        <a:xfrm>
          <a:off x="2403983" y="192781"/>
          <a:ext cx="3335686" cy="1574533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ru-RU" altLang="ru-RU" sz="18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Региональный  государственный контроль (надзор) </a:t>
          </a:r>
          <a:endParaRPr lang="ru-RU" sz="1800" kern="1200" dirty="0"/>
        </a:p>
      </dsp:txBody>
      <dsp:txXfrm>
        <a:off x="2892483" y="423366"/>
        <a:ext cx="2358686" cy="1113363"/>
      </dsp:txXfrm>
    </dsp:sp>
    <dsp:sp modelId="{FE07F7BA-FA46-4FC7-B1B9-550B42F2D3F4}">
      <dsp:nvSpPr>
        <dsp:cNvPr id="0" name=""/>
        <dsp:cNvSpPr/>
      </dsp:nvSpPr>
      <dsp:spPr>
        <a:xfrm rot="1767231">
          <a:off x="5268050" y="1569325"/>
          <a:ext cx="426448" cy="413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prstClr val="white"/>
            </a:solidFill>
            <a:latin typeface="Times New Roman"/>
            <a:ea typeface="+mn-ea"/>
            <a:cs typeface="+mn-cs"/>
          </a:endParaRPr>
        </a:p>
      </dsp:txBody>
      <dsp:txXfrm>
        <a:off x="5276063" y="1621501"/>
        <a:ext cx="302457" cy="247982"/>
      </dsp:txXfrm>
    </dsp:sp>
    <dsp:sp modelId="{AE829310-9B21-4EEA-8698-B7077C29FCB0}">
      <dsp:nvSpPr>
        <dsp:cNvPr id="0" name=""/>
        <dsp:cNvSpPr/>
      </dsp:nvSpPr>
      <dsp:spPr>
        <a:xfrm>
          <a:off x="5479215" y="1712262"/>
          <a:ext cx="2729696" cy="1666590"/>
        </a:xfrm>
        <a:prstGeom prst="ellipse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chemeClr val="tx1"/>
              </a:solidFill>
              <a:latin typeface="Monotype Corsiva" pitchFamily="66" charset="0"/>
            </a:rPr>
            <a:t>государственный контроль (надзор) за соблюдением обязательных требований к розничной продаже алкогольной продукции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878970" y="1956328"/>
        <a:ext cx="1930186" cy="1178458"/>
      </dsp:txXfrm>
    </dsp:sp>
    <dsp:sp modelId="{3EF24596-073C-4C44-A6A8-1A69DEB4285C}">
      <dsp:nvSpPr>
        <dsp:cNvPr id="0" name=""/>
        <dsp:cNvSpPr/>
      </dsp:nvSpPr>
      <dsp:spPr>
        <a:xfrm rot="5378686">
          <a:off x="3801754" y="2069641"/>
          <a:ext cx="556218" cy="413304"/>
        </a:xfrm>
        <a:prstGeom prst="rightArrow">
          <a:avLst>
            <a:gd name="adj1" fmla="val 60000"/>
            <a:gd name="adj2" fmla="val 50000"/>
          </a:avLst>
        </a:prstGeom>
        <a:solidFill>
          <a:srgbClr val="808DA9">
            <a:lumMod val="60000"/>
            <a:lumOff val="40000"/>
          </a:srgbClr>
        </a:solidFill>
        <a:ln>
          <a:solidFill>
            <a:srgbClr val="808DA9">
              <a:lumMod val="75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prstClr val="white"/>
            </a:solidFill>
            <a:latin typeface="Times New Roman"/>
            <a:ea typeface="+mn-ea"/>
            <a:cs typeface="+mn-cs"/>
          </a:endParaRPr>
        </a:p>
      </dsp:txBody>
      <dsp:txXfrm>
        <a:off x="3863365" y="2090308"/>
        <a:ext cx="432227" cy="247982"/>
      </dsp:txXfrm>
    </dsp:sp>
    <dsp:sp modelId="{B7CF0DC5-52C0-4A84-A3B6-DF75761648ED}">
      <dsp:nvSpPr>
        <dsp:cNvPr id="0" name=""/>
        <dsp:cNvSpPr/>
      </dsp:nvSpPr>
      <dsp:spPr>
        <a:xfrm>
          <a:off x="3009768" y="2816752"/>
          <a:ext cx="2156311" cy="1519503"/>
        </a:xfrm>
        <a:prstGeom prst="ellipse">
          <a:avLst/>
        </a:prstGeom>
        <a:gradFill flip="none" rotWithShape="1">
          <a:gsLst>
            <a:gs pos="0">
              <a:srgbClr val="808DA9">
                <a:lumMod val="0"/>
                <a:lumOff val="100000"/>
              </a:srgbClr>
            </a:gs>
            <a:gs pos="35000">
              <a:srgbClr val="808DA9">
                <a:lumMod val="0"/>
                <a:lumOff val="100000"/>
              </a:srgbClr>
            </a:gs>
            <a:gs pos="100000">
              <a:srgbClr val="808DA9">
                <a:lumMod val="100000"/>
              </a:srgbClr>
            </a:gs>
          </a:gsLst>
          <a:path path="shape">
            <a:fillToRect l="50000" t="50000" r="50000" b="50000"/>
          </a:path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chemeClr val="tx1"/>
              </a:solidFill>
              <a:latin typeface="Monotype Corsiva" pitchFamily="66" charset="0"/>
            </a:rPr>
            <a:t>лицензионный контроль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325552" y="3039278"/>
        <a:ext cx="1524743" cy="1074451"/>
      </dsp:txXfrm>
    </dsp:sp>
    <dsp:sp modelId="{8E280954-5CCA-4D11-8EC2-E2FB358B382E}">
      <dsp:nvSpPr>
        <dsp:cNvPr id="0" name=""/>
        <dsp:cNvSpPr/>
      </dsp:nvSpPr>
      <dsp:spPr>
        <a:xfrm rot="8996663">
          <a:off x="2560926" y="1545416"/>
          <a:ext cx="353428" cy="413304"/>
        </a:xfrm>
        <a:prstGeom prst="rightArrow">
          <a:avLst>
            <a:gd name="adj1" fmla="val 60000"/>
            <a:gd name="adj2" fmla="val 50000"/>
          </a:avLst>
        </a:prstGeom>
        <a:solidFill>
          <a:srgbClr val="808DA9">
            <a:lumMod val="60000"/>
            <a:lumOff val="40000"/>
          </a:srgbClr>
        </a:solidFill>
        <a:ln>
          <a:solidFill>
            <a:srgbClr val="808DA9">
              <a:lumMod val="7500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prstClr val="white"/>
            </a:solidFill>
            <a:latin typeface="Times New Roman"/>
            <a:ea typeface="+mn-ea"/>
            <a:cs typeface="+mn-cs"/>
          </a:endParaRPr>
        </a:p>
      </dsp:txBody>
      <dsp:txXfrm rot="10800000">
        <a:off x="2659826" y="1601525"/>
        <a:ext cx="247400" cy="247982"/>
      </dsp:txXfrm>
    </dsp:sp>
    <dsp:sp modelId="{3FAEBC45-2C44-4E92-965A-7418DE84372F}">
      <dsp:nvSpPr>
        <dsp:cNvPr id="0" name=""/>
        <dsp:cNvSpPr/>
      </dsp:nvSpPr>
      <dsp:spPr>
        <a:xfrm>
          <a:off x="0" y="1674398"/>
          <a:ext cx="2850238" cy="1674310"/>
        </a:xfrm>
        <a:prstGeom prst="ellipse">
          <a:avLst/>
        </a:prstGeom>
        <a:gradFill flip="none" rotWithShape="1">
          <a:gsLst>
            <a:gs pos="0">
              <a:srgbClr val="808DA9">
                <a:lumMod val="0"/>
                <a:lumOff val="100000"/>
              </a:srgbClr>
            </a:gs>
            <a:gs pos="35000">
              <a:srgbClr val="808DA9">
                <a:lumMod val="0"/>
                <a:lumOff val="100000"/>
              </a:srgbClr>
            </a:gs>
            <a:gs pos="100000">
              <a:srgbClr val="808DA9">
                <a:lumMod val="100000"/>
              </a:srgbClr>
            </a:gs>
          </a:gsLst>
          <a:path path="shape">
            <a:fillToRect l="50000" t="50000" r="50000" b="50000"/>
          </a:path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300" b="1" kern="1200" dirty="0">
              <a:solidFill>
                <a:schemeClr val="tx1"/>
              </a:solidFill>
              <a:latin typeface="Monotype Corsiva" pitchFamily="66" charset="0"/>
            </a:rPr>
            <a:t>государственный контроль за предоставлением деклараций об </a:t>
          </a:r>
          <a:r>
            <a:rPr lang="ru-RU" altLang="ru-RU" sz="1300" b="1" kern="1200" dirty="0">
              <a:solidFill>
                <a:schemeClr val="tx1"/>
              </a:solidFill>
              <a:latin typeface="Monotype Corsiva" pitchFamily="66" charset="0"/>
              <a:ea typeface="+mn-ea"/>
              <a:cs typeface="+mn-cs"/>
            </a:rPr>
            <a:t>объеме</a:t>
          </a:r>
          <a:r>
            <a:rPr lang="ru-RU" altLang="ru-RU" sz="1300" b="1" kern="1200" dirty="0">
              <a:solidFill>
                <a:schemeClr val="tx1"/>
              </a:solidFill>
              <a:latin typeface="Monotype Corsiva" pitchFamily="66" charset="0"/>
            </a:rPr>
            <a:t> розничной продажи алкогольной продукции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417408" y="1919595"/>
        <a:ext cx="2015422" cy="1183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8490-926F-4915-950E-292BF89471F1}">
      <dsp:nvSpPr>
        <dsp:cNvPr id="0" name=""/>
        <dsp:cNvSpPr/>
      </dsp:nvSpPr>
      <dsp:spPr>
        <a:xfrm rot="10800000">
          <a:off x="1640076" y="155258"/>
          <a:ext cx="6568835" cy="1461082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10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rPr>
            <a:t>268 проверок в отношении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rPr>
            <a:t>197 хозяйствующих субъектов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+mn-cs"/>
            </a:rPr>
            <a:t>21 решение об отказе в отношении  20 заявителей</a:t>
          </a:r>
        </a:p>
      </dsp:txBody>
      <dsp:txXfrm rot="10800000">
        <a:off x="2005346" y="155258"/>
        <a:ext cx="6203565" cy="1461082"/>
      </dsp:txXfrm>
    </dsp:sp>
    <dsp:sp modelId="{A24AB1D3-9CC7-4639-8450-72593072A408}">
      <dsp:nvSpPr>
        <dsp:cNvPr id="0" name=""/>
        <dsp:cNvSpPr/>
      </dsp:nvSpPr>
      <dsp:spPr>
        <a:xfrm>
          <a:off x="0" y="69714"/>
          <a:ext cx="1619376" cy="1619376"/>
        </a:xfrm>
        <a:prstGeom prst="ellipse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994A6-575E-4789-97D9-7A27A8C6B886}">
      <dsp:nvSpPr>
        <dsp:cNvPr id="0" name=""/>
        <dsp:cNvSpPr/>
      </dsp:nvSpPr>
      <dsp:spPr>
        <a:xfrm rot="10800000">
          <a:off x="1984963" y="2080927"/>
          <a:ext cx="6214660" cy="1957372"/>
        </a:xfrm>
        <a:prstGeom prst="homePlate">
          <a:avLst/>
        </a:prstGeom>
        <a:solidFill>
          <a:srgbClr val="8390AB"/>
        </a:soli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10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+mn-cs"/>
            </a:rPr>
            <a:t>701 проверка в отношении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+mn-cs"/>
            </a:rPr>
            <a:t>352 хозяйствующих субъектов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+mn-cs"/>
            </a:rPr>
            <a:t> 117 решений об отказе в отношении 104 заявителей</a:t>
          </a:r>
        </a:p>
      </dsp:txBody>
      <dsp:txXfrm rot="10800000">
        <a:off x="2474306" y="2080927"/>
        <a:ext cx="5725317" cy="1957372"/>
      </dsp:txXfrm>
    </dsp:sp>
    <dsp:sp modelId="{250EC43E-D301-40B3-AFD3-47F45C99FE1B}">
      <dsp:nvSpPr>
        <dsp:cNvPr id="0" name=""/>
        <dsp:cNvSpPr/>
      </dsp:nvSpPr>
      <dsp:spPr>
        <a:xfrm>
          <a:off x="0" y="2133540"/>
          <a:ext cx="1936790" cy="1837052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6289-59EF-4BD0-A603-41AB3931549F}">
      <dsp:nvSpPr>
        <dsp:cNvPr id="0" name=""/>
        <dsp:cNvSpPr/>
      </dsp:nvSpPr>
      <dsp:spPr>
        <a:xfrm>
          <a:off x="0" y="0"/>
          <a:ext cx="5024014" cy="5024014"/>
        </a:xfrm>
        <a:prstGeom prst="triangle">
          <a:avLst/>
        </a:prstGeom>
        <a:solidFill>
          <a:srgbClr val="951A1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3F987-C99C-489C-91A1-968D2A050050}">
      <dsp:nvSpPr>
        <dsp:cNvPr id="0" name=""/>
        <dsp:cNvSpPr/>
      </dsp:nvSpPr>
      <dsp:spPr>
        <a:xfrm>
          <a:off x="2676113" y="487512"/>
          <a:ext cx="4665086" cy="7143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Оборот алкогольной продукции с нарушением лицензионных требований (ч.1 ст.14.17 КоАП РФ)</a:t>
          </a:r>
        </a:p>
      </dsp:txBody>
      <dsp:txXfrm>
        <a:off x="2710985" y="522384"/>
        <a:ext cx="4595342" cy="644608"/>
      </dsp:txXfrm>
    </dsp:sp>
    <dsp:sp modelId="{834F4714-53A1-4ED9-82A4-3C25174472DD}">
      <dsp:nvSpPr>
        <dsp:cNvPr id="0" name=""/>
        <dsp:cNvSpPr/>
      </dsp:nvSpPr>
      <dsp:spPr>
        <a:xfrm>
          <a:off x="2460093" y="1495627"/>
          <a:ext cx="4849789" cy="7143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Нарушение государственного учета в области оборота алкогольной продукции (ст.14.19 КоАП РФ)</a:t>
          </a:r>
        </a:p>
      </dsp:txBody>
      <dsp:txXfrm>
        <a:off x="2494965" y="1530499"/>
        <a:ext cx="4780045" cy="644608"/>
      </dsp:txXfrm>
    </dsp:sp>
    <dsp:sp modelId="{1BC868F2-8C7D-4477-B548-BABD8A20ABD3}">
      <dsp:nvSpPr>
        <dsp:cNvPr id="0" name=""/>
        <dsp:cNvSpPr/>
      </dsp:nvSpPr>
      <dsp:spPr>
        <a:xfrm>
          <a:off x="2100060" y="2431728"/>
          <a:ext cx="5210639" cy="7143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Нарушение особых требований и правил розничной продажи алкогольной и спиртосодержащей продукции, в части нарушения установленного времени продажи алкогольной продукции (ч.3 ст.14.16 КоАП РФ)</a:t>
          </a:r>
        </a:p>
      </dsp:txBody>
      <dsp:txXfrm>
        <a:off x="2134932" y="2466600"/>
        <a:ext cx="5140895" cy="644608"/>
      </dsp:txXfrm>
    </dsp:sp>
    <dsp:sp modelId="{1A07C89C-5B14-4326-8E78-5E755D49E2BB}">
      <dsp:nvSpPr>
        <dsp:cNvPr id="0" name=""/>
        <dsp:cNvSpPr/>
      </dsp:nvSpPr>
      <dsp:spPr>
        <a:xfrm>
          <a:off x="1776013" y="3367829"/>
          <a:ext cx="5476590" cy="7143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Занижение регулируемых государством цен на продукцию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(ч.2 ст.14.6 КоАП РФ) </a:t>
          </a:r>
        </a:p>
      </dsp:txBody>
      <dsp:txXfrm>
        <a:off x="1810885" y="3402701"/>
        <a:ext cx="5406846" cy="644608"/>
      </dsp:txXfrm>
    </dsp:sp>
    <dsp:sp modelId="{254B13CC-3505-400D-B710-B43C4F1CD087}">
      <dsp:nvSpPr>
        <dsp:cNvPr id="0" name=""/>
        <dsp:cNvSpPr/>
      </dsp:nvSpPr>
      <dsp:spPr>
        <a:xfrm>
          <a:off x="1343973" y="4231931"/>
          <a:ext cx="5920583" cy="7143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Нарушение сроков при декларировании производства, оборота и (или) использования этилового спирта, алкогольной и спиртосодержащей продукции, использования производственных мощностей (ст. 15.13 КоАП РФ) </a:t>
          </a:r>
        </a:p>
      </dsp:txBody>
      <dsp:txXfrm>
        <a:off x="1378845" y="4266803"/>
        <a:ext cx="5850839" cy="644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22628-5621-442F-A4E6-6201B725C7E9}">
      <dsp:nvSpPr>
        <dsp:cNvPr id="0" name=""/>
        <dsp:cNvSpPr/>
      </dsp:nvSpPr>
      <dsp:spPr>
        <a:xfrm>
          <a:off x="1290254" y="595890"/>
          <a:ext cx="2232717" cy="653128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статья 16 Федерального закона №171-ФЗ</a:t>
          </a:r>
        </a:p>
      </dsp:txBody>
      <dsp:txXfrm>
        <a:off x="1647488" y="595890"/>
        <a:ext cx="1875482" cy="653128"/>
      </dsp:txXfrm>
    </dsp:sp>
    <dsp:sp modelId="{EDC4461D-E7EE-4007-851B-BF81042D6545}">
      <dsp:nvSpPr>
        <dsp:cNvPr id="0" name=""/>
        <dsp:cNvSpPr/>
      </dsp:nvSpPr>
      <dsp:spPr>
        <a:xfrm>
          <a:off x="1290254" y="1249019"/>
          <a:ext cx="2232717" cy="2613480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розничная продажа алкогольной продукции при оказании услуг общественного питания в объектах общественного питания, расположенных в многоквартирных домах и (или) на прилегающих к ним территориях </a:t>
          </a:r>
          <a:r>
            <a:rPr lang="ru-RU" sz="1100" i="1" kern="1200" dirty="0"/>
            <a:t>допускается</a:t>
          </a:r>
          <a:r>
            <a:rPr lang="ru-RU" sz="1100" kern="1200" dirty="0"/>
            <a:t> только в указанных объектах общественного питания, имеющих зал обслуживания посетителей общей площадью не менее 20 квадратных метров </a:t>
          </a:r>
        </a:p>
      </dsp:txBody>
      <dsp:txXfrm>
        <a:off x="1647488" y="1249019"/>
        <a:ext cx="1875482" cy="2613480"/>
      </dsp:txXfrm>
    </dsp:sp>
    <dsp:sp modelId="{8B554185-24E9-4C3C-BAE4-0A0727EBD7B4}">
      <dsp:nvSpPr>
        <dsp:cNvPr id="0" name=""/>
        <dsp:cNvSpPr/>
      </dsp:nvSpPr>
      <dsp:spPr>
        <a:xfrm>
          <a:off x="99471" y="499"/>
          <a:ext cx="1628722" cy="1534859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Федеральное </a:t>
          </a:r>
          <a:r>
            <a:rPr lang="ru-RU" sz="1200" kern="1200" dirty="0"/>
            <a:t>законодательство</a:t>
          </a:r>
        </a:p>
      </dsp:txBody>
      <dsp:txXfrm>
        <a:off x="337992" y="225274"/>
        <a:ext cx="1151680" cy="1085309"/>
      </dsp:txXfrm>
    </dsp:sp>
    <dsp:sp modelId="{A210DED7-F123-41B9-B979-EFF87410603D}">
      <dsp:nvSpPr>
        <dsp:cNvPr id="0" name=""/>
        <dsp:cNvSpPr/>
      </dsp:nvSpPr>
      <dsp:spPr>
        <a:xfrm>
          <a:off x="5146897" y="554922"/>
          <a:ext cx="2726445" cy="687752"/>
        </a:xfrm>
        <a:prstGeom prst="rect">
          <a:avLst/>
        </a:prstGeom>
        <a:solidFill>
          <a:schemeClr val="tx2">
            <a:lumMod val="25000"/>
            <a:lumOff val="75000"/>
            <a:alpha val="90000"/>
          </a:schemeClr>
        </a:soli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статья 3.1 Закона</a:t>
          </a:r>
          <a:br>
            <a:rPr lang="ru-RU" sz="1400" kern="1200" dirty="0"/>
          </a:br>
          <a:r>
            <a:rPr lang="ru-RU" sz="1400" kern="1200" dirty="0"/>
            <a:t>Республики Карелия №1602-ЗРК</a:t>
          </a:r>
        </a:p>
      </dsp:txBody>
      <dsp:txXfrm>
        <a:off x="5583128" y="554922"/>
        <a:ext cx="2290214" cy="687752"/>
      </dsp:txXfrm>
    </dsp:sp>
    <dsp:sp modelId="{CFC92D9A-A76A-40A3-A275-BF8808B55F81}">
      <dsp:nvSpPr>
        <dsp:cNvPr id="0" name=""/>
        <dsp:cNvSpPr/>
      </dsp:nvSpPr>
      <dsp:spPr>
        <a:xfrm>
          <a:off x="5049293" y="1181423"/>
          <a:ext cx="2824074" cy="2779856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розничная продажа алкогольной продукции при оказании услуг общественного питания в объектах общественного питания, расположенных в многоквартирных домах и (или) на прилегающих к ним территориях, на территории Республики Карелия </a:t>
          </a:r>
          <a:r>
            <a:rPr lang="ru-RU" sz="1100" i="1" kern="1200" dirty="0"/>
            <a:t>допускается</a:t>
          </a:r>
          <a:r>
            <a:rPr lang="ru-RU" sz="1100" kern="1200" dirty="0"/>
            <a:t> только в указанных объектах общественного питания, имеющих зал обслуживания посетителей общей площадью не менее 75 квадратных метров (для городских округов) и не менее 50 квадратных метров (для городских и сельских поселений)</a:t>
          </a:r>
        </a:p>
      </dsp:txBody>
      <dsp:txXfrm>
        <a:off x="5501145" y="1181423"/>
        <a:ext cx="2372222" cy="2779856"/>
      </dsp:txXfrm>
    </dsp:sp>
    <dsp:sp modelId="{5369A265-D839-4A53-85A4-9E4E0437B12D}">
      <dsp:nvSpPr>
        <dsp:cNvPr id="0" name=""/>
        <dsp:cNvSpPr/>
      </dsp:nvSpPr>
      <dsp:spPr>
        <a:xfrm>
          <a:off x="4033129" y="0"/>
          <a:ext cx="1632488" cy="1488478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Региональное </a:t>
          </a:r>
          <a:r>
            <a:rPr lang="ru-RU" sz="1200" kern="1200" dirty="0"/>
            <a:t>законодательство</a:t>
          </a:r>
        </a:p>
      </dsp:txBody>
      <dsp:txXfrm>
        <a:off x="4272201" y="217983"/>
        <a:ext cx="1154344" cy="1052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3BA0F-AABD-4949-9A46-159345873225}">
      <dsp:nvSpPr>
        <dsp:cNvPr id="0" name=""/>
        <dsp:cNvSpPr/>
      </dsp:nvSpPr>
      <dsp:spPr>
        <a:xfrm>
          <a:off x="-5997315" y="-917698"/>
          <a:ext cx="7139455" cy="7139455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6DCF8-D288-40E6-AA0D-88797868CEE1}">
      <dsp:nvSpPr>
        <dsp:cNvPr id="0" name=""/>
        <dsp:cNvSpPr/>
      </dsp:nvSpPr>
      <dsp:spPr>
        <a:xfrm>
          <a:off x="499127" y="331397"/>
          <a:ext cx="7467407" cy="663219"/>
        </a:xfrm>
        <a:prstGeom prst="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4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Запрет на розничную продажу алкогольной продукции, за исключением розничной продажи алкогольной продукции при оказании услуг общественного питания</a:t>
          </a:r>
        </a:p>
      </dsp:txBody>
      <dsp:txXfrm>
        <a:off x="499127" y="331397"/>
        <a:ext cx="7467407" cy="663219"/>
      </dsp:txXfrm>
    </dsp:sp>
    <dsp:sp modelId="{6FF11AD0-C34E-4C7D-8E98-A1803164940E}">
      <dsp:nvSpPr>
        <dsp:cNvPr id="0" name=""/>
        <dsp:cNvSpPr/>
      </dsp:nvSpPr>
      <dsp:spPr>
        <a:xfrm>
          <a:off x="87624" y="270588"/>
          <a:ext cx="829024" cy="82902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80F0B-43BE-483A-85DF-96771AED555B}">
      <dsp:nvSpPr>
        <dsp:cNvPr id="0" name=""/>
        <dsp:cNvSpPr/>
      </dsp:nvSpPr>
      <dsp:spPr>
        <a:xfrm>
          <a:off x="974370" y="1150470"/>
          <a:ext cx="6992164" cy="1014095"/>
        </a:xfrm>
        <a:prstGeom prst="rect">
          <a:avLst/>
        </a:prstGeom>
        <a:gradFill flip="none" rotWithShape="1">
          <a:gsLst>
            <a:gs pos="0">
              <a:srgbClr val="AD0101">
                <a:lumMod val="5000"/>
                <a:lumOff val="95000"/>
              </a:srgbClr>
            </a:gs>
            <a:gs pos="74000">
              <a:srgbClr val="AD0101">
                <a:lumMod val="45000"/>
                <a:lumOff val="55000"/>
              </a:srgbClr>
            </a:gs>
            <a:gs pos="83000">
              <a:srgbClr val="AD0101">
                <a:lumMod val="45000"/>
                <a:lumOff val="55000"/>
              </a:srgbClr>
            </a:gs>
            <a:gs pos="100000">
              <a:srgbClr val="AD0101">
                <a:lumMod val="30000"/>
                <a:lumOff val="70000"/>
              </a:srgbClr>
            </a:gs>
          </a:gsLst>
          <a:lin ang="0" scaled="1"/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74" tIns="40640" rIns="40640" bIns="406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Розничная продажа алкогольной продукции при оказании услуг общественного питания в объектах общественного питания, расположенных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в МКД и (или) на прилегающих к ним территориях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, на территории Республики Карелия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допускается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 только в указанных объектах общественного питания, имеющих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зал обслуживания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 посетителей общей площадью не менее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75 м2 (для городских округов) и не менее 50 м2 (для городских и сельских поселений)</a:t>
          </a:r>
        </a:p>
      </dsp:txBody>
      <dsp:txXfrm>
        <a:off x="974370" y="1150470"/>
        <a:ext cx="6992164" cy="1014095"/>
      </dsp:txXfrm>
    </dsp:sp>
    <dsp:sp modelId="{0ED7732A-3B90-406C-A8E1-D50C3E0B536D}">
      <dsp:nvSpPr>
        <dsp:cNvPr id="0" name=""/>
        <dsp:cNvSpPr/>
      </dsp:nvSpPr>
      <dsp:spPr>
        <a:xfrm>
          <a:off x="453793" y="1150470"/>
          <a:ext cx="1041155" cy="1014095"/>
        </a:xfrm>
        <a:prstGeom prst="ellipse">
          <a:avLst/>
        </a:prstGeom>
        <a:solidFill>
          <a:srgbClr val="808DA9">
            <a:lumMod val="20000"/>
            <a:lumOff val="8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3FEF5-4996-4ECB-B900-FA9D2A3A6290}">
      <dsp:nvSpPr>
        <dsp:cNvPr id="0" name=""/>
        <dsp:cNvSpPr/>
      </dsp:nvSpPr>
      <dsp:spPr>
        <a:xfrm>
          <a:off x="1120232" y="2320419"/>
          <a:ext cx="6846302" cy="663219"/>
        </a:xfrm>
        <a:prstGeom prst="rect">
          <a:avLst/>
        </a:prstGeom>
        <a:gradFill flip="none" rotWithShape="1">
          <a:gsLst>
            <a:gs pos="0">
              <a:srgbClr val="AD0101">
                <a:lumMod val="5000"/>
                <a:lumOff val="95000"/>
              </a:srgbClr>
            </a:gs>
            <a:gs pos="74000">
              <a:srgbClr val="AD0101">
                <a:lumMod val="45000"/>
                <a:lumOff val="55000"/>
              </a:srgbClr>
            </a:gs>
            <a:gs pos="83000">
              <a:srgbClr val="AD0101">
                <a:lumMod val="45000"/>
                <a:lumOff val="55000"/>
              </a:srgbClr>
            </a:gs>
            <a:gs pos="100000">
              <a:srgbClr val="AD0101">
                <a:lumMod val="30000"/>
                <a:lumOff val="70000"/>
              </a:srgbClr>
            </a:gs>
          </a:gsLst>
          <a:lin ang="0" scaled="1"/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74" tIns="40640" rIns="40640" bIns="406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Установлен запрет на розничную продажу алкогольной продукции в торговых объектах, находящихся в зданиях, в которых расположены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общежития,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 жилые помещения в которых предназначены для временного проживания граждан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в период их обучения 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в организациях, осуществляющих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образовательную деятельность</a:t>
          </a:r>
        </a:p>
      </dsp:txBody>
      <dsp:txXfrm>
        <a:off x="1120232" y="2320419"/>
        <a:ext cx="6846302" cy="663219"/>
      </dsp:txXfrm>
    </dsp:sp>
    <dsp:sp modelId="{BEE2DAD2-7F68-4AB4-B521-A2FC353301C9}">
      <dsp:nvSpPr>
        <dsp:cNvPr id="0" name=""/>
        <dsp:cNvSpPr/>
      </dsp:nvSpPr>
      <dsp:spPr>
        <a:xfrm>
          <a:off x="705720" y="2237517"/>
          <a:ext cx="829024" cy="829024"/>
        </a:xfrm>
        <a:prstGeom prst="ellipse">
          <a:avLst/>
        </a:prstGeom>
        <a:solidFill>
          <a:srgbClr val="808DA9">
            <a:lumMod val="20000"/>
            <a:lumOff val="8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0EE7A-FB8B-444D-B1C1-9343708BF675}">
      <dsp:nvSpPr>
        <dsp:cNvPr id="0" name=""/>
        <dsp:cNvSpPr/>
      </dsp:nvSpPr>
      <dsp:spPr>
        <a:xfrm>
          <a:off x="974370" y="3122693"/>
          <a:ext cx="6992164" cy="1047694"/>
        </a:xfrm>
        <a:prstGeom prst="rect">
          <a:avLst/>
        </a:prstGeom>
        <a:gradFill flip="none" rotWithShape="1">
          <a:gsLst>
            <a:gs pos="0">
              <a:srgbClr val="AD0101">
                <a:lumMod val="5000"/>
                <a:lumOff val="95000"/>
              </a:srgbClr>
            </a:gs>
            <a:gs pos="74000">
              <a:srgbClr val="AD0101">
                <a:lumMod val="45000"/>
                <a:lumOff val="55000"/>
              </a:srgbClr>
            </a:gs>
            <a:gs pos="83000">
              <a:srgbClr val="AD0101">
                <a:lumMod val="45000"/>
                <a:lumOff val="55000"/>
              </a:srgbClr>
            </a:gs>
            <a:gs pos="100000">
              <a:srgbClr val="AD0101">
                <a:lumMod val="30000"/>
                <a:lumOff val="70000"/>
              </a:srgbClr>
            </a:gs>
          </a:gsLst>
          <a:lin ang="0" scaled="1"/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74" tIns="40640" rIns="40640" bIns="4064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Установлен запрет на розничную продажу алкогольной продукции, за исключением розничной продажи алкогольной продукции при оказании услуг общественного питания: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1) в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Международный день защиты детей 1 июня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;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 2) в </a:t>
          </a:r>
          <a:r>
            <a:rPr lang="ru-RU" sz="12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День знаний 1 сентября </a:t>
          </a:r>
          <a:r>
            <a:rPr lang="ru-RU" sz="12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(в случае, если 1 сентября приходится на выходной день - в первый, следующий за 1 сентября рабочий день)</a:t>
          </a:r>
          <a:endParaRPr lang="ru-RU" sz="900" kern="1200" dirty="0">
            <a:solidFill>
              <a:prstClr val="white"/>
            </a:solidFill>
            <a:latin typeface="Times New Roman"/>
            <a:ea typeface="+mn-ea"/>
            <a:cs typeface="+mn-cs"/>
          </a:endParaRPr>
        </a:p>
      </dsp:txBody>
      <dsp:txXfrm>
        <a:off x="974370" y="3122693"/>
        <a:ext cx="6992164" cy="1047694"/>
      </dsp:txXfrm>
    </dsp:sp>
    <dsp:sp modelId="{15C46362-89F5-4740-9F8E-C9F6EE1F8A29}">
      <dsp:nvSpPr>
        <dsp:cNvPr id="0" name=""/>
        <dsp:cNvSpPr/>
      </dsp:nvSpPr>
      <dsp:spPr>
        <a:xfrm>
          <a:off x="469316" y="3122692"/>
          <a:ext cx="1010108" cy="1047696"/>
        </a:xfrm>
        <a:prstGeom prst="ellipse">
          <a:avLst/>
        </a:prstGeom>
        <a:solidFill>
          <a:srgbClr val="808DA9">
            <a:lumMod val="20000"/>
            <a:lumOff val="8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BDF2F-751E-43E4-8C19-2AD4D83358AC}">
      <dsp:nvSpPr>
        <dsp:cNvPr id="0" name=""/>
        <dsp:cNvSpPr/>
      </dsp:nvSpPr>
      <dsp:spPr>
        <a:xfrm>
          <a:off x="499127" y="4309441"/>
          <a:ext cx="7467407" cy="663219"/>
        </a:xfrm>
        <a:prstGeom prst="rect">
          <a:avLst/>
        </a:prstGeom>
        <a:gradFill flip="none" rotWithShape="1">
          <a:gsLst>
            <a:gs pos="0">
              <a:srgbClr val="AD0101">
                <a:lumMod val="5000"/>
                <a:lumOff val="95000"/>
              </a:srgbClr>
            </a:gs>
            <a:gs pos="74000">
              <a:srgbClr val="AD0101">
                <a:lumMod val="45000"/>
                <a:lumOff val="55000"/>
              </a:srgbClr>
            </a:gs>
            <a:gs pos="83000">
              <a:srgbClr val="AD0101">
                <a:lumMod val="45000"/>
                <a:lumOff val="55000"/>
              </a:srgbClr>
            </a:gs>
            <a:gs pos="100000">
              <a:srgbClr val="AD0101">
                <a:lumMod val="30000"/>
                <a:lumOff val="70000"/>
              </a:srgbClr>
            </a:gs>
          </a:gsLst>
          <a:lin ang="0" scaled="1"/>
          <a:tileRect/>
        </a:gra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431" tIns="40640" rIns="40640" bIns="4064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Минимальный размер </a:t>
          </a:r>
          <a:r>
            <a:rPr lang="ru-RU" sz="1600" b="0" kern="1200" dirty="0">
              <a:solidFill>
                <a:prstClr val="black"/>
              </a:solidFill>
              <a:latin typeface="Monotype Corsiva" panose="03010101010201010101" pitchFamily="66" charset="0"/>
              <a:ea typeface="+mn-ea"/>
              <a:cs typeface="Arial" panose="020B0604020202020204" pitchFamily="34" charset="0"/>
            </a:rPr>
            <a:t>уставного капитала (уставного фонда) в целях розничной продажи алкогольной продукции</a:t>
          </a:r>
        </a:p>
      </dsp:txBody>
      <dsp:txXfrm>
        <a:off x="499127" y="4309441"/>
        <a:ext cx="7467407" cy="663219"/>
      </dsp:txXfrm>
    </dsp:sp>
    <dsp:sp modelId="{CD8E1346-2430-4BDD-AD97-4B3CB45F20CE}">
      <dsp:nvSpPr>
        <dsp:cNvPr id="0" name=""/>
        <dsp:cNvSpPr/>
      </dsp:nvSpPr>
      <dsp:spPr>
        <a:xfrm>
          <a:off x="84614" y="4226539"/>
          <a:ext cx="829024" cy="829024"/>
        </a:xfrm>
        <a:prstGeom prst="ellipse">
          <a:avLst/>
        </a:prstGeom>
        <a:solidFill>
          <a:srgbClr val="808DA9">
            <a:lumMod val="20000"/>
            <a:lumOff val="80000"/>
          </a:srgb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CBEFFB-580E-4CB3-A551-E5D9E75CC2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BFA93E-13FB-456E-851A-EF515C9F2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E04138-9881-49BA-93D4-BD3A50A24E3A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39EBF5-00D9-48A2-8F63-6AE938E672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0BBB32-B57E-42BD-9BC6-5AB3B069D8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BA9C25-A143-4E54-B218-84A932460F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C5E975-BDAE-40BB-96EF-79D15A90F6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D7174C-6527-4DD9-8901-5568FD15FB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938A82-F56E-49ED-B425-1F74E32E66BD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4685E28-62C1-4DC2-AB58-ABCE439020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BCDE917C-ADC0-4F29-8A48-8221DA070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35EBB-A343-43AD-9F9B-5BC5876504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CB7F7-EFFF-4AA8-B742-D62695502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F87AF2-05E5-418D-93C1-968BC74097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4F59D130-D35C-4FCA-AB4D-974694261D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4363144-6C94-41AF-B69B-98FD340E48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161EEE2F-2C18-4677-8C8C-574887F1C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300D62-4451-4CA9-BA8B-6EFFC89F75D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4F59D130-D35C-4FCA-AB4D-974694261D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4363144-6C94-41AF-B69B-98FD340E48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161EEE2F-2C18-4677-8C8C-574887F1C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300D62-4451-4CA9-BA8B-6EFFC89F75D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4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85DB8467-7AAA-45DE-ADA7-ED05C3656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422F4D19-AB04-4973-A8AD-011F5CB65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086C52DE-CD30-46BC-9261-EBE5444E6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C9D314-7515-46C9-9BFF-C1945A88D7F4}" type="slidenum">
              <a:rPr lang="ru-RU" altLang="ru-RU" sz="1200" smtClean="0"/>
              <a:pPr/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6CE71C4-9F01-4CD9-A871-C7E8F5995CBF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5141A6-AD7F-422D-9FC5-A94B1652E23E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6252DA2-BE56-4614-8608-7596D840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BB9A-DE72-4FC9-8321-1A67F2468B3D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B838B7-55DF-4C64-9327-BF7F229E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E97111-146E-4CA1-9DC5-215BE1ED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D4E2-505A-4BB4-9262-FEC92ED98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82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321CD-243F-46AB-8D86-A3133A93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12220-D8EA-49D9-A3BB-9D8C13B1A39F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B2B7-71F9-42B1-9C10-82F90427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58EC7-B22A-4652-AC8B-4FA1A127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E5A4-47A1-4B1C-A9ED-7624F8DDE9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8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54B7-B0D5-43C7-8797-D902A29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67727-B0C9-452D-86DE-F9DEBC2D07F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0FDE4-3219-4762-B93C-A37F090A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69FC8-13A3-4981-89D7-EE37C15D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CB62-0EC5-4CBC-94F7-1C5B49570E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58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71538" y="2674938"/>
            <a:ext cx="7408862" cy="34512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652BA-93BD-4894-B803-D5961B4F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4F83-4D0A-4EB4-93B2-F395AB12D7B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DF653-D24A-4088-82CE-15FC717D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AA745-F6E9-408D-B4C6-AFE14E08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8A06-3423-4CAD-99DA-F26F73CB7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35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49484-60AF-4891-8497-21776B66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7BA6-374D-4230-AEFC-E1655701558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A21A6-2227-4E07-BA9F-87DAE8B1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ED6B6-3517-4FCC-A102-85305372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4CD6-4E3B-4EEC-AE80-F2FFA5F5C3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78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ADC5A4A-9A48-4C23-B514-A00725102EF6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9B57C25-8C75-4AA2-BA47-5F9D22F5B36D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B6DD63-E7C0-4DF5-A1B3-CEFE8E03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67C7C-EB9D-426C-BC10-3348486A93F9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F84FEC-C399-4AAC-A124-98D5BF16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F992F8-1B42-4707-A13E-1DE39FC4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2FB6-1ACE-4271-84CE-54A8C96C54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50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C31B13-A29B-47F6-AD97-F1BEBFA3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868E-7BAB-455C-84B7-826D226D5B6E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204341-595E-4605-9923-71C44C37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3C6827-5D20-408A-9E26-BCDE1E9D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19CC-04B8-4681-B2A7-F893336F7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25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C589E461-55CA-443E-A4F1-8D10525DABDA}"/>
              </a:ext>
            </a:extLst>
          </p:cNvPr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921C90C8-92BF-4D65-AA79-80B0631E657E}"/>
              </a:ext>
            </a:extLst>
          </p:cNvPr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07DEEF8-AC6E-48C5-9E53-084E9A1B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BEBC-C5E7-47D3-8D0E-885BB3E6079D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D6D959B-4E2C-41EF-A29A-388C844C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10298B5-A127-46A2-A150-5C8ECC46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970E-A13F-4315-A0FF-5AA777120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2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4312FA-E7CD-4E53-9B9D-C286F1BBB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439B-1D9A-41CE-A8E5-1DDDAD870B71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22CBBA-653C-4281-B2ED-40366C1F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195657-4B7E-4B7F-A7F1-A15F7624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6CC4-13EE-4056-8057-9520834A5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24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772B34-D9EF-4869-9513-74BCDEA7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03A8-3313-4B00-AC8E-22E902A9CAF8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1CC4F1-4D90-403C-B060-92C12804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65FA1A-FC0F-4043-862C-BC74B28C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71CA-1BF7-4D9E-8198-76F9AE624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3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651EA51E-CC88-43B0-91C4-9C4B00A91C52}"/>
              </a:ext>
            </a:extLst>
          </p:cNvPr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B9C13C-19D7-4C34-A5B6-A142A87D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FCD6-08E6-44E8-8259-DF527343D02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CDD1848-DF82-4049-95E4-DD1028D35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872DBEC-9D1B-4DC5-BBE9-23E8608F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0F8E-C2AA-4DFC-B289-CAAA0DE54E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40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044336-8B10-4C92-86C3-9CE65AE1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B8B1-FCFD-47A9-977B-09E92AEBA085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581121-C79C-47AC-BF37-0B5A88CC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E66A34-FC4E-4B02-83B0-BF6C15A7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F7E4-CB10-4983-9740-99A070800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29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659811-276E-4BED-96EF-C5BEC93447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31D9C2-0366-4974-8697-81F2FC5C71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2E716-7D8A-43AC-9AEC-8C67EEC59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127AF12-BD82-4F11-A984-93F7E06D0104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15DA8-9FE0-46AC-A63C-CDC3FD5AF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91F08-B280-49E1-BC37-CC61CE018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4379678E-FD67-41A3-A204-51A59C82EC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B418B-49E1-429F-8DB3-31B487E616EA}"/>
              </a:ext>
            </a:extLst>
          </p:cNvPr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CB43F-736E-40AE-87D0-38E1BE15CF35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77" r:id="rId2"/>
    <p:sldLayoutId id="2147484086" r:id="rId3"/>
    <p:sldLayoutId id="2147484078" r:id="rId4"/>
    <p:sldLayoutId id="2147484087" r:id="rId5"/>
    <p:sldLayoutId id="2147484079" r:id="rId6"/>
    <p:sldLayoutId id="2147484080" r:id="rId7"/>
    <p:sldLayoutId id="2147484088" r:id="rId8"/>
    <p:sldLayoutId id="2147484081" r:id="rId9"/>
    <p:sldLayoutId id="2147484082" r:id="rId10"/>
    <p:sldLayoutId id="2147484083" r:id="rId11"/>
    <p:sldLayoutId id="21474840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>
            <a:extLst>
              <a:ext uri="{FF2B5EF4-FFF2-40B4-BE49-F238E27FC236}">
                <a16:creationId xmlns:a16="http://schemas.microsoft.com/office/drawing/2014/main" id="{236A22CC-C75A-4CB5-ABD1-CA8B5494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88913"/>
            <a:ext cx="8929688" cy="66690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ru-RU" alt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ru-RU" alt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ru-RU" altLang="ru-RU" sz="1100" b="1" dirty="0"/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Министерство экономического развития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и промышленности Республики Карелия </a:t>
            </a:r>
          </a:p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ru-RU" altLang="ru-RU" sz="1100" dirty="0"/>
          </a:p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ru-RU" altLang="ru-RU" sz="1300" dirty="0"/>
          </a:p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ru-RU" altLang="ru-RU" sz="1300" dirty="0"/>
          </a:p>
          <a:p>
            <a:pPr algn="ctr" eaLnBrk="1" hangingPunct="1">
              <a:lnSpc>
                <a:spcPct val="130000"/>
              </a:lnSpc>
              <a:buFont typeface="Symbol" panose="05050102010706020507" pitchFamily="18" charset="2"/>
              <a:buNone/>
            </a:pPr>
            <a:r>
              <a:rPr lang="ru-RU" altLang="ru-RU" b="1" i="1" dirty="0">
                <a:solidFill>
                  <a:srgbClr val="C00000"/>
                </a:solidFill>
              </a:rPr>
              <a:t>Обзор правоприменительной практики в рамках осуществления регионального государственного контроля (надзора) в области розничной продажи алкогольной и спиртосодержащей продукции на территории </a:t>
            </a:r>
          </a:p>
          <a:p>
            <a:pPr algn="ctr" eaLnBrk="1" hangingPunct="1">
              <a:lnSpc>
                <a:spcPct val="130000"/>
              </a:lnSpc>
              <a:buFont typeface="Symbol" panose="05050102010706020507" pitchFamily="18" charset="2"/>
              <a:buNone/>
            </a:pPr>
            <a:r>
              <a:rPr lang="ru-RU" altLang="ru-RU" b="1" i="1" dirty="0">
                <a:solidFill>
                  <a:srgbClr val="C00000"/>
                </a:solidFill>
              </a:rPr>
              <a:t>Республики Карелия за 10 месяцев 2020 года</a:t>
            </a:r>
            <a:r>
              <a:rPr lang="ru-RU" altLang="ru-RU" sz="10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algn="r" eaLnBrk="1" hangingPunct="1">
              <a:lnSpc>
                <a:spcPct val="5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sz="1000" b="1" dirty="0">
              <a:cs typeface="Arial" panose="020B0604020202020204" pitchFamily="34" charset="0"/>
            </a:endParaRPr>
          </a:p>
          <a:p>
            <a:pPr algn="r" eaLnBrk="1" hangingPunct="1">
              <a:lnSpc>
                <a:spcPct val="5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sz="1000" b="1" dirty="0">
              <a:cs typeface="Arial" panose="020B0604020202020204" pitchFamily="34" charset="0"/>
            </a:endParaRPr>
          </a:p>
          <a:p>
            <a:pPr algn="r" eaLnBrk="1" hangingPunct="1">
              <a:lnSpc>
                <a:spcPct val="5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sz="1000" b="1" dirty="0">
              <a:cs typeface="Arial" panose="020B0604020202020204" pitchFamily="34" charset="0"/>
            </a:endParaRPr>
          </a:p>
          <a:p>
            <a:pPr algn="r" eaLnBrk="1" hangingPunct="1">
              <a:lnSpc>
                <a:spcPct val="5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sz="1000" b="1" dirty="0">
              <a:cs typeface="Arial" panose="020B0604020202020204" pitchFamily="34" charset="0"/>
            </a:endParaRPr>
          </a:p>
          <a:p>
            <a:pPr algn="r" eaLnBrk="1" hangingPunct="1">
              <a:lnSpc>
                <a:spcPct val="5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2000" b="1" dirty="0">
                <a:latin typeface="Monotype Corsiva" panose="03010101010201010101" pitchFamily="66" charset="0"/>
                <a:cs typeface="Arial" panose="020B0604020202020204" pitchFamily="34" charset="0"/>
              </a:rPr>
              <a:t>Игнатенкова Елена Владимировна</a:t>
            </a:r>
            <a:endParaRPr lang="ru-RU" altLang="ru-RU" sz="1000" dirty="0"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sz="1000" dirty="0"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1600" b="1" dirty="0">
                <a:latin typeface="Monotype Corsiva" panose="03010101010201010101" pitchFamily="66" charset="0"/>
                <a:cs typeface="Arial" panose="020B0604020202020204" pitchFamily="34" charset="0"/>
              </a:rPr>
              <a:t>Заместитель министра 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1600" b="1" dirty="0">
                <a:latin typeface="Monotype Corsiva" panose="03010101010201010101" pitchFamily="66" charset="0"/>
                <a:cs typeface="Arial" panose="020B0604020202020204" pitchFamily="34" charset="0"/>
              </a:rPr>
              <a:t> экономического развития и промышленности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1600" b="1" dirty="0">
                <a:latin typeface="Monotype Corsiva" panose="03010101010201010101" pitchFamily="66" charset="0"/>
                <a:cs typeface="Arial" panose="020B0604020202020204" pitchFamily="34" charset="0"/>
              </a:rPr>
              <a:t> Республики Карелия</a:t>
            </a:r>
          </a:p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ru-RU" altLang="ru-RU" sz="7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ru-RU" altLang="ru-RU" sz="1000" dirty="0"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ru-RU" altLang="ru-RU" sz="1000" dirty="0">
                <a:latin typeface="Monotype Corsiva" panose="03010101010201010101" pitchFamily="66" charset="0"/>
                <a:cs typeface="Arial" panose="020B0604020202020204" pitchFamily="34" charset="0"/>
              </a:rPr>
              <a:t>г. Петрозаводск</a:t>
            </a:r>
          </a:p>
          <a:p>
            <a:pPr algn="ctr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ru-RU" altLang="ru-RU" sz="1000" dirty="0">
                <a:latin typeface="Monotype Corsiva" panose="03010101010201010101" pitchFamily="66" charset="0"/>
                <a:cs typeface="Arial" panose="020B0604020202020204" pitchFamily="34" charset="0"/>
              </a:rPr>
              <a:t>27 ноября 2020 года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FB877B7-7B8C-4AFD-845C-E28BD4E3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7588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>
            <a:extLst>
              <a:ext uri="{FF2B5EF4-FFF2-40B4-BE49-F238E27FC236}">
                <a16:creationId xmlns:a16="http://schemas.microsoft.com/office/drawing/2014/main" id="{F35A579D-105F-496F-A685-A61AF89E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65" y="608198"/>
            <a:ext cx="7329487" cy="82597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Monotype Corsiva" pitchFamily="66" charset="0"/>
              </a:rPr>
              <a:t>Изменения обязательных  требований в 2020 году 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0D0D3274-3DC2-4D18-931A-990FC02D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57188"/>
            <a:ext cx="749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3215EFF-D97E-4341-85B0-B0EFA39C7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72435"/>
              </p:ext>
            </p:extLst>
          </p:nvPr>
        </p:nvGraphicFramePr>
        <p:xfrm>
          <a:off x="611560" y="1772816"/>
          <a:ext cx="8075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323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>
            <a:extLst>
              <a:ext uri="{FF2B5EF4-FFF2-40B4-BE49-F238E27FC236}">
                <a16:creationId xmlns:a16="http://schemas.microsoft.com/office/drawing/2014/main" id="{F35A579D-105F-496F-A685-A61AF89E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61" y="339697"/>
            <a:ext cx="7495728" cy="1000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200" b="1" dirty="0">
                <a:solidFill>
                  <a:srgbClr val="BC1600"/>
                </a:solidFill>
                <a:latin typeface="Monotype Corsiva" pitchFamily="66" charset="0"/>
              </a:rPr>
              <a:t>Дополнительные ограничения в региональном законодательстве, установленные Законом Республики Карелия №1602-ЗРК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0D0D3274-3DC2-4D18-931A-990FC02D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57188"/>
            <a:ext cx="749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C79C17E-A1D7-490D-81AD-D001E6C61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615196"/>
              </p:ext>
            </p:extLst>
          </p:nvPr>
        </p:nvGraphicFramePr>
        <p:xfrm>
          <a:off x="851172" y="1196752"/>
          <a:ext cx="8041307" cy="53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F46951-391D-4B82-8627-1063EC610225}"/>
              </a:ext>
            </a:extLst>
          </p:cNvPr>
          <p:cNvSpPr txBox="1"/>
          <p:nvPr/>
        </p:nvSpPr>
        <p:spPr>
          <a:xfrm>
            <a:off x="904144" y="1602484"/>
            <a:ext cx="81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+mn-lt"/>
              </a:rPr>
              <a:t>   </a:t>
            </a:r>
            <a:r>
              <a:rPr lang="ru-RU" sz="1400" b="1" i="1" dirty="0">
                <a:latin typeface="+mn-lt"/>
              </a:rPr>
              <a:t>22:00</a:t>
            </a:r>
          </a:p>
          <a:p>
            <a:r>
              <a:rPr lang="ru-RU" sz="1400" b="1" i="1" dirty="0">
                <a:latin typeface="+mn-lt"/>
              </a:rPr>
              <a:t> - 10:00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F1732-9D6F-4D4F-A41A-19E03F90C4FD}"/>
              </a:ext>
            </a:extLst>
          </p:cNvPr>
          <p:cNvSpPr txBox="1"/>
          <p:nvPr/>
        </p:nvSpPr>
        <p:spPr>
          <a:xfrm>
            <a:off x="1351524" y="271448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+mn-lt"/>
              </a:rPr>
              <a:t>постоянно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AB367-1D42-40FE-B5E8-97105043371B}"/>
              </a:ext>
            </a:extLst>
          </p:cNvPr>
          <p:cNvSpPr txBox="1"/>
          <p:nvPr/>
        </p:nvSpPr>
        <p:spPr>
          <a:xfrm>
            <a:off x="1547664" y="371028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+mn-lt"/>
              </a:rPr>
              <a:t>постоянно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68234-9A69-4FEA-BDD9-0CF89DF387EC}"/>
              </a:ext>
            </a:extLst>
          </p:cNvPr>
          <p:cNvSpPr txBox="1"/>
          <p:nvPr/>
        </p:nvSpPr>
        <p:spPr>
          <a:xfrm>
            <a:off x="1378436" y="470608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+mn-lt"/>
              </a:rPr>
              <a:t>постоянно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73F31-4454-4CF3-ACC3-BEE122C0D042}"/>
              </a:ext>
            </a:extLst>
          </p:cNvPr>
          <p:cNvSpPr txBox="1"/>
          <p:nvPr/>
        </p:nvSpPr>
        <p:spPr>
          <a:xfrm>
            <a:off x="993825" y="5637416"/>
            <a:ext cx="81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+mn-lt"/>
              </a:rPr>
              <a:t>400 тыс. </a:t>
            </a:r>
          </a:p>
          <a:p>
            <a:r>
              <a:rPr lang="ru-RU" sz="1200" b="1" i="1" dirty="0">
                <a:latin typeface="+mn-lt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401852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>
            <a:extLst>
              <a:ext uri="{FF2B5EF4-FFF2-40B4-BE49-F238E27FC236}">
                <a16:creationId xmlns:a16="http://schemas.microsoft.com/office/drawing/2014/main" id="{F005BA33-36C6-4824-863E-B0073DB525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7585" y="548680"/>
            <a:ext cx="8027987" cy="15065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Monotype Corsiva" pitchFamily="66" charset="0"/>
              </a:rPr>
              <a:t>Превентивные меры по пресечению, предотвращению нарушений обязательных требований </a:t>
            </a:r>
            <a:br>
              <a:rPr lang="ru-RU" altLang="ru-RU" sz="2400" b="1" dirty="0">
                <a:solidFill>
                  <a:srgbClr val="FFFF00"/>
                </a:solidFill>
                <a:latin typeface="Monotype Corsiva" pitchFamily="66" charset="0"/>
              </a:rPr>
            </a:br>
            <a:endParaRPr lang="ru-RU" alt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4B4BD2C6-7AAB-49CE-A47A-42D60EB6A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143413"/>
            <a:ext cx="8676456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работа с обращениями граждан и хозяйствующих субъектов по вопросам, касающимся соблюдения обязательных требований в сфере розничного оборота алкогольной продукции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endParaRPr lang="ru-RU" altLang="ru-RU" sz="1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- проведение консультаций заинтересованных лиц по правовым вопросам в области лицензирования розничной продажи алкогольной продукции в устной форме при личном обращении, в письменной форме при поступлении соответствующего запроса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endParaRPr lang="ru-RU" altLang="ru-RU" sz="1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- размещение на Официальном сайте Министерства актуальной информации в помощь соискателям лицензии (лицензиатам)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Char char="-"/>
            </a:pPr>
            <a:endParaRPr lang="ru-RU" altLang="ru-RU" sz="1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ru-RU" alt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7F29A672-CCEC-4ECF-97A2-AC8CFF05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1788"/>
            <a:ext cx="7762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07F9091-49F0-47A0-804D-60858538B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7543800" cy="18573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Благодарю за внимание!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D4C6875E-BBEB-4253-B1F1-B36023ED0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749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D2BA5D1-5063-4E9E-B177-287B8631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338138"/>
            <a:ext cx="7378700" cy="1230312"/>
          </a:xfrm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  <a:latin typeface="Monotype Corsiva" panose="03010101010201010101" pitchFamily="66" charset="0"/>
              </a:rPr>
              <a:t>Полномочия Министерства экономического развития и промышленности Республики Карелия в сфере контроля за оборотом алкогольной продукции</a:t>
            </a:r>
          </a:p>
        </p:txBody>
      </p:sp>
      <p:sp>
        <p:nvSpPr>
          <p:cNvPr id="9223" name="Line 23">
            <a:extLst>
              <a:ext uri="{FF2B5EF4-FFF2-40B4-BE49-F238E27FC236}">
                <a16:creationId xmlns:a16="http://schemas.microsoft.com/office/drawing/2014/main" id="{E594DA4E-C18B-48B4-8AB8-E84A35020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44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4" name="Picture 2">
            <a:extLst>
              <a:ext uri="{FF2B5EF4-FFF2-40B4-BE49-F238E27FC236}">
                <a16:creationId xmlns:a16="http://schemas.microsoft.com/office/drawing/2014/main" id="{2B42EB05-D4C3-43A8-8864-8804364D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2575"/>
            <a:ext cx="908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0EC0CB9-7594-44E0-B58B-2AA8D529C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582739"/>
              </p:ext>
            </p:extLst>
          </p:nvPr>
        </p:nvGraphicFramePr>
        <p:xfrm>
          <a:off x="755576" y="1700808"/>
          <a:ext cx="8208912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649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>
            <a:extLst>
              <a:ext uri="{FF2B5EF4-FFF2-40B4-BE49-F238E27FC236}">
                <a16:creationId xmlns:a16="http://schemas.microsoft.com/office/drawing/2014/main" id="{40DE423A-3074-4681-BA14-AC14B70C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28688"/>
          </a:xfrm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C00000"/>
                </a:solidFill>
                <a:latin typeface="Monotype Corsiva" panose="03010101010201010101" pitchFamily="66" charset="0"/>
              </a:rPr>
              <a:t>Лицензирование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E5004FE1-28FB-4C68-BC3D-EF002904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2788"/>
            <a:ext cx="9001125" cy="201453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На территории Республики Карелия на 01 ноября 2020 года деятельность по розничной продаже алкогольной продукции и розничной продаже алкогольной продукции при оказании услуг общественного питания осуществляли </a:t>
            </a:r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429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юридических лиц в 1383 обособленных подразделениях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20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Действующих лицензий- 442</a:t>
            </a:r>
          </a:p>
          <a:p>
            <a:pPr algn="just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dirty="0"/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34A88BAE-F054-4EAA-BC63-CAE298DBE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160043"/>
            <a:ext cx="6875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По состоянию на 1 ноября 2020 года 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проведено </a:t>
            </a:r>
            <a:r>
              <a:rPr lang="ru-RU" alt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268 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документарных проверок в отношении </a:t>
            </a:r>
            <a:r>
              <a:rPr lang="ru-RU" alt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197 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хозяйствующих субъектов, принято </a:t>
            </a:r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21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решение об отказе в выдаче (продлении срока действия, переоформлении) лицензии в отношении  </a:t>
            </a:r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20 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юридических лиц</a:t>
            </a:r>
          </a:p>
        </p:txBody>
      </p:sp>
      <p:pic>
        <p:nvPicPr>
          <p:cNvPr id="11269" name="Picture 2" descr="http://красноярск.бесплатныеобъявления.рф/photos/409032_1_b.JPG?1501740919">
            <a:extLst>
              <a:ext uri="{FF2B5EF4-FFF2-40B4-BE49-F238E27FC236}">
                <a16:creationId xmlns:a16="http://schemas.microsoft.com/office/drawing/2014/main" id="{516F328F-78D5-465B-A569-3DF8F1525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571875"/>
            <a:ext cx="23002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extLst>
              <a:ext uri="{FF2B5EF4-FFF2-40B4-BE49-F238E27FC236}">
                <a16:creationId xmlns:a16="http://schemas.microsoft.com/office/drawing/2014/main" id="{00E662A3-25AA-49EC-8B80-B7C144B9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604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BADC15-4C25-4941-B2EC-0E251EF389D2}"/>
              </a:ext>
            </a:extLst>
          </p:cNvPr>
          <p:cNvSpPr/>
          <p:nvPr/>
        </p:nvSpPr>
        <p:spPr>
          <a:xfrm>
            <a:off x="7786688" y="5929313"/>
            <a:ext cx="135731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72338C-6457-4A17-AD09-D07BC767B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710871" cy="22322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266" name="Заголовок 6">
            <a:extLst>
              <a:ext uri="{FF2B5EF4-FFF2-40B4-BE49-F238E27FC236}">
                <a16:creationId xmlns:a16="http://schemas.microsoft.com/office/drawing/2014/main" id="{40DE423A-3074-4681-BA14-AC14B70C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28688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Лицензирование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E5004FE1-28FB-4C68-BC3D-EF002904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2788"/>
            <a:ext cx="9001125" cy="2014537"/>
          </a:xfrm>
        </p:spPr>
        <p:txBody>
          <a:bodyPr/>
          <a:lstStyle/>
          <a:p>
            <a:pPr algn="just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dirty="0"/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34A88BAE-F054-4EAA-BC63-CAE298DBE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1660396"/>
            <a:ext cx="68754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В соответствии с постановлением Правительства Российской Федерации от 03.04.2020 № 440 «О продлении действия разрешений и иных особенностях в отношении разрешительной деятельности в 2020 году» на 12 месяцев </a:t>
            </a:r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автоматически продлен 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срок действия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291 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лицензии на розничную продажу алкогольной продукции и розничную продажу алкогольной продукции при оказании услуг общественного питания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(срок действия которых истекал в период с 15 марта по 31 декабря 2020 года)</a:t>
            </a: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00E662A3-25AA-49EC-8B80-B7C144B9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604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32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>
            <a:extLst>
              <a:ext uri="{FF2B5EF4-FFF2-40B4-BE49-F238E27FC236}">
                <a16:creationId xmlns:a16="http://schemas.microsoft.com/office/drawing/2014/main" id="{A390FFAC-9124-4B7D-861C-141D532C13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3360" y="476672"/>
            <a:ext cx="7343775" cy="1143000"/>
          </a:xfrm>
        </p:spPr>
        <p:txBody>
          <a:bodyPr/>
          <a:lstStyle/>
          <a:p>
            <a:pPr algn="ctr" eaLnBrk="1" hangingPunct="1">
              <a:buFont typeface="Symbol" panose="05050102010706020507" pitchFamily="18" charset="2"/>
              <a:buNone/>
            </a:pP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</a:rPr>
              <a:t>Лицензирование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B1CB9E18-90B0-49E7-A6BF-95C6A9C9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0988"/>
            <a:ext cx="74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1C1B290-FDAD-49F3-8281-BB40E4058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691934"/>
              </p:ext>
            </p:extLst>
          </p:nvPr>
        </p:nvGraphicFramePr>
        <p:xfrm>
          <a:off x="292150" y="1484784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EA5ED7-59D2-4408-9FFC-F662D482BC5C}"/>
              </a:ext>
            </a:extLst>
          </p:cNvPr>
          <p:cNvSpPr txBox="1"/>
          <p:nvPr/>
        </p:nvSpPr>
        <p:spPr>
          <a:xfrm>
            <a:off x="755576" y="2099719"/>
            <a:ext cx="100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+mn-lt"/>
              </a:rPr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4CDB5-08F7-4EB7-ADF0-1B18788D436D}"/>
              </a:ext>
            </a:extLst>
          </p:cNvPr>
          <p:cNvSpPr txBox="1"/>
          <p:nvPr/>
        </p:nvSpPr>
        <p:spPr>
          <a:xfrm>
            <a:off x="827584" y="4313566"/>
            <a:ext cx="100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+mn-lt"/>
              </a:rPr>
              <a:t>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>
            <a:extLst>
              <a:ext uri="{FF2B5EF4-FFF2-40B4-BE49-F238E27FC236}">
                <a16:creationId xmlns:a16="http://schemas.microsoft.com/office/drawing/2014/main" id="{E1A0E69E-100C-41DA-AE5E-8F7D6E88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285750"/>
            <a:ext cx="7572375" cy="1285875"/>
          </a:xfrm>
        </p:spPr>
        <p:txBody>
          <a:bodyPr/>
          <a:lstStyle/>
          <a:p>
            <a:pPr algn="ctr" eaLnBrk="1" hangingPunct="1"/>
            <a:r>
              <a:rPr lang="ru-RU" altLang="ru-RU" sz="2500" b="1">
                <a:solidFill>
                  <a:srgbClr val="C00000"/>
                </a:solidFill>
                <a:latin typeface="Monotype Corsiva" panose="03010101010201010101" pitchFamily="66" charset="0"/>
              </a:rPr>
              <a:t>Причины принятия решений об отказе в выдаче </a:t>
            </a:r>
            <a:br>
              <a:rPr lang="ru-RU" altLang="ru-RU" sz="2500" b="1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2500" b="1">
                <a:solidFill>
                  <a:srgbClr val="C00000"/>
                </a:solidFill>
                <a:latin typeface="Monotype Corsiva" panose="03010101010201010101" pitchFamily="66" charset="0"/>
              </a:rPr>
              <a:t>(продлении срока действия, переоформлении) лиценз</a:t>
            </a:r>
            <a:r>
              <a:rPr lang="ru-RU" altLang="ru-RU" sz="2800" b="1">
                <a:solidFill>
                  <a:srgbClr val="C00000"/>
                </a:solidFill>
                <a:latin typeface="Monotype Corsiva" panose="03010101010201010101" pitchFamily="66" charset="0"/>
              </a:rPr>
              <a:t>ии</a:t>
            </a:r>
          </a:p>
        </p:txBody>
      </p:sp>
      <p:sp>
        <p:nvSpPr>
          <p:cNvPr id="18435" name="Объект 1">
            <a:extLst>
              <a:ext uri="{FF2B5EF4-FFF2-40B4-BE49-F238E27FC236}">
                <a16:creationId xmlns:a16="http://schemas.microsoft.com/office/drawing/2014/main" id="{9A48B1C4-4574-4DB5-9B2B-F6368599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313"/>
            <a:ext cx="8929688" cy="504031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    Наличие у заявителя на первое число месяца и не погашенной на дату поступления в лицензирующий орган заявления о выдаче лицензии </a:t>
            </a:r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задолженности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по уплате налогов, сборов, страховых взносов, а также пеней и штрафов за нарушение законодательства РФ о налогах и сборах, подтвержденной справкой налогового органа в форме электронного документа, полученной о запросу лицензирующего  органа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(9 случаев – 29% от аналогичного периода 2019 года (31 случай)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2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   Отсутствие  у заявителя </a:t>
            </a:r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стационарных торговых объектов и складских помещений 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в собственности, хозяйственном ведении, оперативном управлении или в аренде, срок которой определен договором и составляет </a:t>
            </a:r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один год и более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(5 случаев – 41,7 % от аналогичного периода 2019 года (12 случаев)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B93885E4-C7A8-4EBF-9A97-F7CED1B2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749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>
            <a:extLst>
              <a:ext uri="{FF2B5EF4-FFF2-40B4-BE49-F238E27FC236}">
                <a16:creationId xmlns:a16="http://schemas.microsoft.com/office/drawing/2014/main" id="{F35A579D-105F-496F-A685-A61AF89E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338138"/>
            <a:ext cx="7329487" cy="12525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Monotype Corsiva" pitchFamily="66" charset="0"/>
              </a:rPr>
              <a:t>Причины принятия решений об отказе в выдаче </a:t>
            </a:r>
            <a:br>
              <a:rPr lang="ru-RU" altLang="ru-RU" sz="28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Monotype Corsiva" pitchFamily="66" charset="0"/>
              </a:rPr>
              <a:t>(продлении срока действия, переоформлении) лицензии</a:t>
            </a:r>
          </a:p>
        </p:txBody>
      </p:sp>
      <p:sp>
        <p:nvSpPr>
          <p:cNvPr id="16387" name="Объект 1">
            <a:extLst>
              <a:ext uri="{FF2B5EF4-FFF2-40B4-BE49-F238E27FC236}">
                <a16:creationId xmlns:a16="http://schemas.microsoft.com/office/drawing/2014/main" id="{CA9A54C9-DDEC-42D0-BD7D-97759918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508635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    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Нарушение особых требований и правил розничной продажи алкогольной продукции в части осуществления розничной продажи алкогольной продукции по цене </a:t>
            </a:r>
            <a:r>
              <a:rPr lang="ru-RU" altLang="ru-RU" sz="20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ниже цен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 установленных уполномоченным Правительством РФ федеральным органом исполнительной власти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(3 случая – уменьшение показателя в 16,7 раз к 2019 году (50 случаев)</a:t>
            </a:r>
          </a:p>
          <a:p>
            <a:pPr marL="457200" indent="-457200" algn="ctr" eaLnBrk="1" hangingPunct="1">
              <a:buFont typeface="+mj-lt"/>
              <a:buAutoNum type="arabicPeriod"/>
              <a:defRPr/>
            </a:pPr>
            <a:endParaRPr lang="ru-RU" altLang="ru-RU" sz="2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Отсутствие </a:t>
            </a:r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уплаты государственной пошлины </a:t>
            </a: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заявителями за предоставление государственной услуги по лицензированию розничной продажи алкогольной продукции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(3 случая, без изменения к 2019 году).</a:t>
            </a:r>
          </a:p>
          <a:p>
            <a:pPr algn="just" eaLnBrk="1" hangingPunct="1">
              <a:buFont typeface="Symbol" panose="05050102010706020507" pitchFamily="18" charset="2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</a:t>
            </a:r>
            <a:endParaRPr lang="ru-RU" altLang="ru-RU" sz="2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0D0D3274-3DC2-4D18-931A-990FC02D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57188"/>
            <a:ext cx="749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>
            <a:extLst>
              <a:ext uri="{FF2B5EF4-FFF2-40B4-BE49-F238E27FC236}">
                <a16:creationId xmlns:a16="http://schemas.microsoft.com/office/drawing/2014/main" id="{7E4A0709-0670-4B44-8D90-6B46C285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8139"/>
            <a:ext cx="7543800" cy="858614"/>
          </a:xfrm>
        </p:spPr>
        <p:txBody>
          <a:bodyPr/>
          <a:lstStyle/>
          <a:p>
            <a:pPr algn="ctr" eaLnBrk="1" hangingPunct="1"/>
            <a:r>
              <a:rPr lang="ru-RU" altLang="ru-RU" sz="3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Административное производство 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4BEE5176-005A-4B0E-B427-39A9B2BA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749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C43704F-A2C3-4415-BC6D-973A2D9C3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995113"/>
              </p:ext>
            </p:extLst>
          </p:nvPr>
        </p:nvGraphicFramePr>
        <p:xfrm>
          <a:off x="721158" y="1200051"/>
          <a:ext cx="7824700" cy="502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D953ED-12B2-45DC-9E47-377808408774}"/>
              </a:ext>
            </a:extLst>
          </p:cNvPr>
          <p:cNvSpPr txBox="1"/>
          <p:nvPr/>
        </p:nvSpPr>
        <p:spPr>
          <a:xfrm>
            <a:off x="1547664" y="558924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75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52481-2905-4987-BD9B-CD4AA4482AAD}"/>
              </a:ext>
            </a:extLst>
          </p:cNvPr>
          <p:cNvSpPr txBox="1"/>
          <p:nvPr/>
        </p:nvSpPr>
        <p:spPr>
          <a:xfrm>
            <a:off x="1907704" y="476769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2FA6B-E12E-48CA-83E0-A63DFA8FE30A}"/>
              </a:ext>
            </a:extLst>
          </p:cNvPr>
          <p:cNvSpPr txBox="1"/>
          <p:nvPr/>
        </p:nvSpPr>
        <p:spPr>
          <a:xfrm>
            <a:off x="2339752" y="3790165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F5C0B-9FDC-4B4D-892E-E6DED4429702}"/>
              </a:ext>
            </a:extLst>
          </p:cNvPr>
          <p:cNvSpPr txBox="1"/>
          <p:nvPr/>
        </p:nvSpPr>
        <p:spPr>
          <a:xfrm>
            <a:off x="2699792" y="28677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725D4-2E7C-403A-A13F-315A0FC6ACEB}"/>
              </a:ext>
            </a:extLst>
          </p:cNvPr>
          <p:cNvSpPr txBox="1"/>
          <p:nvPr/>
        </p:nvSpPr>
        <p:spPr>
          <a:xfrm>
            <a:off x="2987824" y="184618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CF42B-EBF5-4F29-8A55-C9066C68AF5D}"/>
              </a:ext>
            </a:extLst>
          </p:cNvPr>
          <p:cNvSpPr txBox="1"/>
          <p:nvPr/>
        </p:nvSpPr>
        <p:spPr>
          <a:xfrm>
            <a:off x="539552" y="6235373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+mn-lt"/>
              </a:rPr>
              <a:t>Возбуждено дел об административном правонарушении</a:t>
            </a:r>
          </a:p>
        </p:txBody>
      </p:sp>
    </p:spTree>
    <p:extLst>
      <p:ext uri="{BB962C8B-B14F-4D97-AF65-F5344CB8AC3E}">
        <p14:creationId xmlns:p14="http://schemas.microsoft.com/office/powerpoint/2010/main" val="1420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>
            <a:extLst>
              <a:ext uri="{FF2B5EF4-FFF2-40B4-BE49-F238E27FC236}">
                <a16:creationId xmlns:a16="http://schemas.microsoft.com/office/drawing/2014/main" id="{35FF102E-FFDC-436F-A4D5-1F96886BE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51" y="482649"/>
            <a:ext cx="8283261" cy="749201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</a:t>
            </a:r>
            <a:r>
              <a:rPr lang="ru-RU" altLang="ru-RU" sz="3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Административное производство                      </a:t>
            </a:r>
            <a:endParaRPr lang="ru-RU" altLang="ru-RU" sz="3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12FCB0B5-D2D9-4C45-882A-107EE35C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749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7963BA4-F263-464D-856A-F8CD7CDFE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94708"/>
              </p:ext>
            </p:extLst>
          </p:nvPr>
        </p:nvGraphicFramePr>
        <p:xfrm>
          <a:off x="357188" y="1373780"/>
          <a:ext cx="8535292" cy="5319192"/>
        </p:xfrm>
        <a:graphic>
          <a:graphicData uri="http://schemas.openxmlformats.org/drawingml/2006/table">
            <a:tbl>
              <a:tblPr/>
              <a:tblGrid>
                <a:gridCol w="2227435">
                  <a:extLst>
                    <a:ext uri="{9D8B030D-6E8A-4147-A177-3AD203B41FA5}">
                      <a16:colId xmlns:a16="http://schemas.microsoft.com/office/drawing/2014/main" val="1437035036"/>
                    </a:ext>
                  </a:extLst>
                </a:gridCol>
                <a:gridCol w="700873">
                  <a:extLst>
                    <a:ext uri="{9D8B030D-6E8A-4147-A177-3AD203B41FA5}">
                      <a16:colId xmlns:a16="http://schemas.microsoft.com/office/drawing/2014/main" val="3147912524"/>
                    </a:ext>
                  </a:extLst>
                </a:gridCol>
                <a:gridCol w="700873">
                  <a:extLst>
                    <a:ext uri="{9D8B030D-6E8A-4147-A177-3AD203B41FA5}">
                      <a16:colId xmlns:a16="http://schemas.microsoft.com/office/drawing/2014/main" val="1710758777"/>
                    </a:ext>
                  </a:extLst>
                </a:gridCol>
                <a:gridCol w="700873">
                  <a:extLst>
                    <a:ext uri="{9D8B030D-6E8A-4147-A177-3AD203B41FA5}">
                      <a16:colId xmlns:a16="http://schemas.microsoft.com/office/drawing/2014/main" val="807783237"/>
                    </a:ext>
                  </a:extLst>
                </a:gridCol>
                <a:gridCol w="700873">
                  <a:extLst>
                    <a:ext uri="{9D8B030D-6E8A-4147-A177-3AD203B41FA5}">
                      <a16:colId xmlns:a16="http://schemas.microsoft.com/office/drawing/2014/main" val="990287660"/>
                    </a:ext>
                  </a:extLst>
                </a:gridCol>
                <a:gridCol w="700873">
                  <a:extLst>
                    <a:ext uri="{9D8B030D-6E8A-4147-A177-3AD203B41FA5}">
                      <a16:colId xmlns:a16="http://schemas.microsoft.com/office/drawing/2014/main" val="1693935912"/>
                    </a:ext>
                  </a:extLst>
                </a:gridCol>
                <a:gridCol w="700873">
                  <a:extLst>
                    <a:ext uri="{9D8B030D-6E8A-4147-A177-3AD203B41FA5}">
                      <a16:colId xmlns:a16="http://schemas.microsoft.com/office/drawing/2014/main" val="3469834589"/>
                    </a:ext>
                  </a:extLst>
                </a:gridCol>
                <a:gridCol w="700873">
                  <a:extLst>
                    <a:ext uri="{9D8B030D-6E8A-4147-A177-3AD203B41FA5}">
                      <a16:colId xmlns:a16="http://schemas.microsoft.com/office/drawing/2014/main" val="4241401505"/>
                    </a:ext>
                  </a:extLst>
                </a:gridCol>
                <a:gridCol w="700873">
                  <a:extLst>
                    <a:ext uri="{9D8B030D-6E8A-4147-A177-3AD203B41FA5}">
                      <a16:colId xmlns:a16="http://schemas.microsoft.com/office/drawing/2014/main" val="3928898559"/>
                    </a:ext>
                  </a:extLst>
                </a:gridCol>
                <a:gridCol w="700873">
                  <a:extLst>
                    <a:ext uri="{9D8B030D-6E8A-4147-A177-3AD203B41FA5}">
                      <a16:colId xmlns:a16="http://schemas.microsoft.com/office/drawing/2014/main" val="2425056920"/>
                    </a:ext>
                  </a:extLst>
                </a:gridCol>
              </a:tblGrid>
              <a:tr h="149570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лицензионных требований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ч.2 ст. 14.6,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ч.3 ст.14.16,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ч. 1 ст.14.17,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ст. 14.19 КоАП РФ</a:t>
                      </a:r>
                      <a:endParaRPr lang="ru-RU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Исполнение обязанности по подаче декларации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ст. 15.13 КоАП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03323"/>
                  </a:ext>
                </a:extLst>
              </a:tr>
              <a:tr h="484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 мес. 2019</a:t>
                      </a:r>
                    </a:p>
                  </a:txBody>
                  <a:tcPr marL="6364" marR="6364" marT="636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 мес. 2020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 мес. 2019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 мес. 2020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 мес. 2019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 мес. 2020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416611"/>
                  </a:ext>
                </a:extLst>
              </a:tr>
              <a:tr h="464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Возбуждено административных дел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730714"/>
                  </a:ext>
                </a:extLst>
              </a:tr>
              <a:tr h="464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Рассмотрено административных дел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555060"/>
                  </a:ext>
                </a:extLst>
              </a:tr>
              <a:tr h="464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Привлечено к административной ответственности 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87189"/>
                  </a:ext>
                </a:extLst>
              </a:tr>
              <a:tr h="464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Прекращено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524231"/>
                  </a:ext>
                </a:extLst>
              </a:tr>
              <a:tr h="464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Вынесено предупреждений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707252"/>
                  </a:ext>
                </a:extLst>
              </a:tr>
              <a:tr h="464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Назначено штрафов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0595"/>
                  </a:ext>
                </a:extLst>
              </a:tr>
              <a:tr h="464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штрафов (рублей)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1 350 000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1 350 000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1 550 000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1 305 000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1 650 000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505 000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2 655 000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2 105 000</a:t>
                      </a:r>
                    </a:p>
                  </a:txBody>
                  <a:tcPr marL="6364" marR="6364" marT="63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2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17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6328</TotalTime>
  <Words>1241</Words>
  <Application>Microsoft Office PowerPoint</Application>
  <PresentationFormat>Экран (4:3)</PresentationFormat>
  <Paragraphs>197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Impact</vt:lpstr>
      <vt:lpstr>Monotype Corsiva</vt:lpstr>
      <vt:lpstr>Symbol</vt:lpstr>
      <vt:lpstr>Times New Roman</vt:lpstr>
      <vt:lpstr>NewsPrint</vt:lpstr>
      <vt:lpstr>Презентация PowerPoint</vt:lpstr>
      <vt:lpstr>Полномочия Министерства экономического развития и промышленности Республики Карелия в сфере контроля за оборотом алкогольной продукции</vt:lpstr>
      <vt:lpstr>Лицензирование</vt:lpstr>
      <vt:lpstr>Лицензирование</vt:lpstr>
      <vt:lpstr>Презентация PowerPoint</vt:lpstr>
      <vt:lpstr>Причины принятия решений об отказе в выдаче  (продлении срока действия, переоформлении) лицензии</vt:lpstr>
      <vt:lpstr>Причины принятия решений об отказе в выдаче  (продлении срока действия, переоформлении) лицензии</vt:lpstr>
      <vt:lpstr>Административное производство </vt:lpstr>
      <vt:lpstr>                       Административное производство                      </vt:lpstr>
      <vt:lpstr>Изменения обязательных  требований в 2020 году </vt:lpstr>
      <vt:lpstr>Дополнительные ограничения в региональном законодательстве, установленные Законом Республики Карелия №1602-ЗРК</vt:lpstr>
      <vt:lpstr>Превентивные меры по пресечению, предотвращению нарушений обязательных требований  </vt:lpstr>
      <vt:lpstr>Презентация PowerPoint</vt:lpstr>
    </vt:vector>
  </TitlesOfParts>
  <Company>Минэкономразвития Республики Карелия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Евдокимова Ольга Юрьевна</dc:creator>
  <cp:lastModifiedBy>Швец Ольга Игоревна</cp:lastModifiedBy>
  <cp:revision>383</cp:revision>
  <cp:lastPrinted>2018-09-25T06:42:33Z</cp:lastPrinted>
  <dcterms:created xsi:type="dcterms:W3CDTF">2016-09-19T13:53:42Z</dcterms:created>
  <dcterms:modified xsi:type="dcterms:W3CDTF">2020-11-26T16:26:02Z</dcterms:modified>
</cp:coreProperties>
</file>